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tif"/></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3" name="Author and Date"/>
          <p:cNvSpPr txBox="1"/>
          <p:nvPr>
            <p:ph type="body" sz="quarter" idx="21" hasCustomPrompt="1"/>
          </p:nvPr>
        </p:nvSpPr>
        <p:spPr>
          <a:xfrm>
            <a:off x="1201340" y="11859862"/>
            <a:ext cx="1915868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4"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5"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6" name="Rectangle"/>
          <p:cNvSpPr/>
          <p:nvPr/>
        </p:nvSpPr>
        <p:spPr>
          <a:xfrm>
            <a:off x="-13693" y="-1"/>
            <a:ext cx="24411385" cy="1602159"/>
          </a:xfrm>
          <a:prstGeom prst="rect">
            <a:avLst/>
          </a:prstGeom>
          <a:solidFill>
            <a:srgbClr val="4D2B8A"/>
          </a:solidFill>
          <a:ln w="12700">
            <a:miter lim="400000"/>
          </a:ln>
        </p:spPr>
        <p:txBody>
          <a:bodyPr lIns="50800" tIns="50800" rIns="50800" bIns="50800" anchor="ctr"/>
          <a:lstStyle/>
          <a:p>
            <a:pPr defTabSz="584200">
              <a:defRPr>
                <a:solidFill>
                  <a:srgbClr val="FFFFFF"/>
                </a:solidFill>
                <a:latin typeface="Helvetica Light"/>
                <a:ea typeface="Helvetica Light"/>
                <a:cs typeface="Helvetica Light"/>
                <a:sym typeface="Helvetica Light"/>
              </a:defRPr>
            </a:pPr>
          </a:p>
        </p:txBody>
      </p:sp>
      <p:pic>
        <p:nvPicPr>
          <p:cNvPr id="17" name="Image" descr="Image"/>
          <p:cNvPicPr>
            <a:picLocks noChangeAspect="1"/>
          </p:cNvPicPr>
          <p:nvPr/>
        </p:nvPicPr>
        <p:blipFill>
          <a:blip r:embed="rId2">
            <a:extLst/>
          </a:blip>
          <a:stretch>
            <a:fillRect/>
          </a:stretch>
        </p:blipFill>
        <p:spPr>
          <a:xfrm>
            <a:off x="130274" y="87907"/>
            <a:ext cx="9033226" cy="1405951"/>
          </a:xfrm>
          <a:prstGeom prst="rect">
            <a:avLst/>
          </a:prstGeom>
          <a:ln w="12700">
            <a:miter lim="400000"/>
          </a:ln>
        </p:spPr>
      </p:pic>
      <p:pic>
        <p:nvPicPr>
          <p:cNvPr id="18" name="Image" descr="Image"/>
          <p:cNvPicPr>
            <a:picLocks noChangeAspect="1"/>
          </p:cNvPicPr>
          <p:nvPr/>
        </p:nvPicPr>
        <p:blipFill>
          <a:blip r:embed="rId3">
            <a:extLst/>
          </a:blip>
          <a:stretch>
            <a:fillRect/>
          </a:stretch>
        </p:blipFill>
        <p:spPr>
          <a:xfrm>
            <a:off x="21113238" y="9998570"/>
            <a:ext cx="3083110" cy="3419183"/>
          </a:xfrm>
          <a:prstGeom prst="rect">
            <a:avLst/>
          </a:prstGeom>
          <a:ln w="12700">
            <a:miter lim="400000"/>
          </a:ln>
        </p:spPr>
      </p:pic>
      <p:sp>
        <p:nvSpPr>
          <p:cNvPr id="19"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spTree>
      <p:nvGrpSpPr>
        <p:cNvPr id="1" name=""/>
        <p:cNvGrpSpPr/>
        <p:nvPr/>
      </p:nvGrpSpPr>
      <p:grpSpPr>
        <a:xfrm>
          <a:off x="0" y="0"/>
          <a:ext cx="0" cy="0"/>
          <a:chOff x="0" y="0"/>
          <a:chExt cx="0" cy="0"/>
        </a:xfrm>
      </p:grpSpPr>
      <p:sp>
        <p:nvSpPr>
          <p:cNvPr id="103"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04"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spTree>
      <p:nvGrpSpPr>
        <p:cNvPr id="1" name=""/>
        <p:cNvGrpSpPr/>
        <p:nvPr/>
      </p:nvGrpSpPr>
      <p:grpSpPr>
        <a:xfrm>
          <a:off x="0" y="0"/>
          <a:ext cx="0" cy="0"/>
          <a:chOff x="0" y="0"/>
          <a:chExt cx="0" cy="0"/>
        </a:xfrm>
      </p:grpSpPr>
      <p:sp>
        <p:nvSpPr>
          <p:cNvPr id="111"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12"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13"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20"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21"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22"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29"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30"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31"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32"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39"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40" name="Slide Number"/>
          <p:cNvSpPr txBox="1"/>
          <p:nvPr>
            <p:ph type="sldNum" sz="quarter" idx="2"/>
          </p:nvPr>
        </p:nvSpPr>
        <p:spPr>
          <a:xfrm>
            <a:off x="12001499" y="13080999"/>
            <a:ext cx="368505" cy="374600"/>
          </a:xfrm>
          <a:prstGeom prst="rect">
            <a:avLst/>
          </a:prstGeom>
        </p:spPr>
        <p:txBody>
          <a:bodyPr/>
          <a:lstStyle>
            <a:lvl1pPr>
              <a:defRPr b="0"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47"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spTree>
      <p:nvGrpSpPr>
        <p:cNvPr id="1" name=""/>
        <p:cNvGrpSpPr/>
        <p:nvPr/>
      </p:nvGrpSpPr>
      <p:grpSpPr>
        <a:xfrm>
          <a:off x="0" y="0"/>
          <a:ext cx="0" cy="0"/>
          <a:chOff x="0" y="0"/>
          <a:chExt cx="0" cy="0"/>
        </a:xfrm>
      </p:grpSpPr>
      <p:sp>
        <p:nvSpPr>
          <p:cNvPr id="26"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7"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8"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9"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0"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37"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8"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9"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0" name="Slide Number"/>
          <p:cNvSpPr txBox="1"/>
          <p:nvPr>
            <p:ph type="sldNum" sz="quarter" idx="2"/>
          </p:nvPr>
        </p:nvSpPr>
        <p:spPr>
          <a:xfrm>
            <a:off x="12001499" y="13085233"/>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7" name="Slide Title"/>
          <p:cNvSpPr txBox="1"/>
          <p:nvPr>
            <p:ph type="title" hasCustomPrompt="1"/>
          </p:nvPr>
        </p:nvSpPr>
        <p:spPr>
          <a:prstGeom prst="rect">
            <a:avLst/>
          </a:prstGeom>
        </p:spPr>
        <p:txBody>
          <a:bodyPr/>
          <a:lstStyle/>
          <a:p>
            <a:pPr/>
            <a:r>
              <a:t>Slide Title</a:t>
            </a:r>
          </a:p>
        </p:txBody>
      </p:sp>
      <p:sp>
        <p:nvSpPr>
          <p:cNvPr id="48" name="Slide Subtitle"/>
          <p:cNvSpPr txBox="1"/>
          <p:nvPr>
            <p:ph type="body" sz="quarter" idx="21" hasCustomPrompt="1"/>
          </p:nvPr>
        </p:nvSpPr>
        <p:spPr>
          <a:xfrm>
            <a:off x="2668823" y="1777271"/>
            <a:ext cx="20371251"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9"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57"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8"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Slide Subtitle"/>
          <p:cNvSpPr txBox="1"/>
          <p:nvPr>
            <p:ph type="body" sz="quarter" idx="21" hasCustomPrompt="1"/>
          </p:nvPr>
        </p:nvSpPr>
        <p:spPr>
          <a:xfrm>
            <a:off x="2680468" y="1777271"/>
            <a:ext cx="9779001"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6"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7"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8" name="Slide Title"/>
          <p:cNvSpPr txBox="1"/>
          <p:nvPr>
            <p:ph type="title" hasCustomPrompt="1"/>
          </p:nvPr>
        </p:nvSpPr>
        <p:spPr>
          <a:xfrm>
            <a:off x="2680468" y="483809"/>
            <a:ext cx="9779001" cy="1435101"/>
          </a:xfrm>
          <a:prstGeom prst="rect">
            <a:avLst/>
          </a:prstGeom>
        </p:spPr>
        <p:txBody>
          <a:bodyPr/>
          <a:lstStyle/>
          <a:p>
            <a:pPr/>
            <a:r>
              <a:t>Slide Title</a:t>
            </a:r>
          </a:p>
        </p:txBody>
      </p:sp>
      <p:sp>
        <p:nvSpPr>
          <p:cNvPr id="69" name="Slide Number"/>
          <p:cNvSpPr txBox="1"/>
          <p:nvPr>
            <p:ph type="sldNum" sz="quarter" idx="2"/>
          </p:nvPr>
        </p:nvSpPr>
        <p:spPr>
          <a:xfrm>
            <a:off x="23241667" y="170044"/>
            <a:ext cx="1018135" cy="106862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spTree>
      <p:nvGrpSpPr>
        <p:cNvPr id="1" name=""/>
        <p:cNvGrpSpPr/>
        <p:nvPr/>
      </p:nvGrpSpPr>
      <p:grpSpPr>
        <a:xfrm>
          <a:off x="0" y="0"/>
          <a:ext cx="0" cy="0"/>
          <a:chOff x="0" y="0"/>
          <a:chExt cx="0" cy="0"/>
        </a:xfrm>
      </p:grpSpPr>
      <p:sp>
        <p:nvSpPr>
          <p:cNvPr id="76"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7" name="Slide Number"/>
          <p:cNvSpPr txBox="1"/>
          <p:nvPr>
            <p:ph type="sldNum" sz="quarter" idx="2"/>
          </p:nvPr>
        </p:nvSpPr>
        <p:spPr>
          <a:xfrm>
            <a:off x="12001499" y="13085233"/>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4" name="Slide Title"/>
          <p:cNvSpPr txBox="1"/>
          <p:nvPr>
            <p:ph type="title" hasCustomPrompt="1"/>
          </p:nvPr>
        </p:nvSpPr>
        <p:spPr>
          <a:xfrm>
            <a:off x="2681386" y="483809"/>
            <a:ext cx="20526060" cy="1434949"/>
          </a:xfrm>
          <a:prstGeom prst="rect">
            <a:avLst/>
          </a:prstGeom>
        </p:spPr>
        <p:txBody>
          <a:bodyPr/>
          <a:lstStyle/>
          <a:p>
            <a:pPr/>
            <a:r>
              <a:t>Slide Title</a:t>
            </a:r>
          </a:p>
        </p:txBody>
      </p:sp>
      <p:sp>
        <p:nvSpPr>
          <p:cNvPr id="85" name="Slide Subtitle"/>
          <p:cNvSpPr txBox="1"/>
          <p:nvPr>
            <p:ph type="body" sz="quarter" idx="21" hasCustomPrompt="1"/>
          </p:nvPr>
        </p:nvSpPr>
        <p:spPr>
          <a:xfrm>
            <a:off x="2681386" y="1777271"/>
            <a:ext cx="2052606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6" name="Slide Number"/>
          <p:cNvSpPr txBox="1"/>
          <p:nvPr>
            <p:ph type="sldNum" sz="quarter" idx="2"/>
          </p:nvPr>
        </p:nvSpPr>
        <p:spPr>
          <a:xfrm>
            <a:off x="23241667" y="165839"/>
            <a:ext cx="1018135" cy="106862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spTree>
      <p:nvGrpSpPr>
        <p:cNvPr id="1" name=""/>
        <p:cNvGrpSpPr/>
        <p:nvPr/>
      </p:nvGrpSpPr>
      <p:grpSpPr>
        <a:xfrm>
          <a:off x="0" y="0"/>
          <a:ext cx="0" cy="0"/>
          <a:chOff x="0" y="0"/>
          <a:chExt cx="0" cy="0"/>
        </a:xfrm>
      </p:grpSpPr>
      <p:sp>
        <p:nvSpPr>
          <p:cNvPr id="93"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94"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5"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6" name="Slide Number"/>
          <p:cNvSpPr txBox="1"/>
          <p:nvPr>
            <p:ph type="sldNum" sz="quarter" idx="2"/>
          </p:nvPr>
        </p:nvSpPr>
        <p:spPr>
          <a:xfrm>
            <a:off x="12001499" y="13080999"/>
            <a:ext cx="368505" cy="374600"/>
          </a:xfrm>
          <a:prstGeom prst="rect">
            <a:avLst/>
          </a:prstGeom>
        </p:spPr>
        <p:txBody>
          <a:bodyPr/>
          <a:lstStyle>
            <a:lvl1pPr>
              <a:defRPr b="0"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2668823" y="483809"/>
            <a:ext cx="2037125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pic>
        <p:nvPicPr>
          <p:cNvPr id="4" name="nyu_stacked_color.png" descr="nyu_stacked_color.png"/>
          <p:cNvPicPr>
            <a:picLocks noChangeAspect="1"/>
          </p:cNvPicPr>
          <p:nvPr/>
        </p:nvPicPr>
        <p:blipFill>
          <a:blip r:embed="rId2">
            <a:extLst/>
          </a:blip>
          <a:stretch>
            <a:fillRect/>
          </a:stretch>
        </p:blipFill>
        <p:spPr>
          <a:xfrm>
            <a:off x="156071" y="124547"/>
            <a:ext cx="2055461" cy="2946766"/>
          </a:xfrm>
          <a:prstGeom prst="rect">
            <a:avLst/>
          </a:prstGeom>
          <a:ln w="12700">
            <a:miter lim="400000"/>
          </a:ln>
        </p:spPr>
      </p:pic>
      <p:sp>
        <p:nvSpPr>
          <p:cNvPr id="5" name="Slide Number"/>
          <p:cNvSpPr txBox="1"/>
          <p:nvPr>
            <p:ph type="sldNum" sz="quarter" idx="2"/>
          </p:nvPr>
        </p:nvSpPr>
        <p:spPr>
          <a:xfrm>
            <a:off x="23237317" y="164158"/>
            <a:ext cx="1018135" cy="1068624"/>
          </a:xfrm>
          <a:prstGeom prst="rect">
            <a:avLst/>
          </a:prstGeom>
          <a:ln w="12700">
            <a:miter lim="400000"/>
          </a:ln>
        </p:spPr>
        <p:txBody>
          <a:bodyPr wrap="none" lIns="50800" tIns="50800" rIns="50800" bIns="50800" anchor="b">
            <a:spAutoFit/>
          </a:bodyPr>
          <a:lstStyle>
            <a:lvl1pPr defTabSz="584200">
              <a:defRPr b="1" sz="6400">
                <a:solidFill>
                  <a:srgbClr val="4F0F86"/>
                </a:solidFill>
              </a:defRPr>
            </a:lvl1pPr>
          </a:lstStyle>
          <a:p>
            <a:pPr/>
            <a:fld id="{86CB4B4D-7CA3-9044-876B-883B54F8677D}" type="slidenum"/>
          </a:p>
        </p:txBody>
      </p:sp>
      <p:sp>
        <p:nvSpPr>
          <p:cNvPr id="6" name="💫StarCoder: May the Source Be With You!"/>
          <p:cNvSpPr/>
          <p:nvPr/>
        </p:nvSpPr>
        <p:spPr>
          <a:xfrm>
            <a:off x="-41284" y="12640615"/>
            <a:ext cx="24466570" cy="1068624"/>
          </a:xfrm>
          <a:prstGeom prst="rect">
            <a:avLst/>
          </a:prstGeom>
          <a:solidFill>
            <a:srgbClr val="4D2B8A"/>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584200">
              <a:defRPr sz="4900">
                <a:solidFill>
                  <a:srgbClr val="FFFFFF"/>
                </a:solidFill>
                <a:latin typeface="Helvetica Light"/>
                <a:ea typeface="Helvetica Light"/>
                <a:cs typeface="Helvetica Light"/>
                <a:sym typeface="Helvetica Light"/>
              </a:defRPr>
            </a:pPr>
            <a:r>
              <a:t>💫</a:t>
            </a:r>
            <a:r>
              <a:rPr cap="small"/>
              <a:t>StarCoder: May the Source Be With You!</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1pPr>
      <a:lvl2pPr marL="0" marR="0" indent="4572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2pPr>
      <a:lvl3pPr marL="0" marR="0" indent="9144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3pPr>
      <a:lvl4pPr marL="0" marR="0" indent="13716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4pPr>
      <a:lvl5pPr marL="0" marR="0" indent="18288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5pPr>
      <a:lvl6pPr marL="0" marR="0" indent="22860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6pPr>
      <a:lvl7pPr marL="0" marR="0" indent="27432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7pPr>
      <a:lvl8pPr marL="0" marR="0" indent="32004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8pPr>
      <a:lvl9pPr marL="0" marR="0" indent="3657600" algn="ctr" defTabSz="584200" latinLnBrk="0">
        <a:lnSpc>
          <a:spcPct val="100000"/>
        </a:lnSpc>
        <a:spcBef>
          <a:spcPts val="0"/>
        </a:spcBef>
        <a:spcAft>
          <a:spcPts val="0"/>
        </a:spcAft>
        <a:buClrTx/>
        <a:buSzTx/>
        <a:buFontTx/>
        <a:buNone/>
        <a:tabLst/>
        <a:defRPr b="1" baseline="0" cap="none" i="0" spc="0" strike="noStrike" sz="64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rxiv.org/abs/2305.06161" TargetMode="External"/><Relationship Id="rId3" Type="http://schemas.openxmlformats.org/officeDocument/2006/relationships/hyperlink" Target="https://github.com/bigcode-project/bigcode-evaluation-harness/"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hyperlink" Target="https://huggingface.co/spaces/bigcode/bigcode-playground"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huggingface.co/spaces/bigcode/bigcode-editor" TargetMode="External"/><Relationship Id="rId3"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huggingface.co/spaces/bigcode/bigcode-editor" TargetMode="External"/><Relationship Id="rId3"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huggingface.co/blog/starchat-alpha" TargetMode="External"/><Relationship Id="rId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huggingface.co/spaces/bigcode/search" TargetMode="Externa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stack.dataportraits.org/"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rxiv.org/abs/2112.02125"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rxiv.org/abs/2211.15533" TargetMode="External"/><Relationship Id="rId3" Type="http://schemas.openxmlformats.org/officeDocument/2006/relationships/hyperlink" Target="https://huggingface.co/spaces/bigcode/in-the-stack"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rxiv.org/abs/2207.14255"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Authors: Raymond Li, Loubna Ben Allal, Yangtian Zi, Niklas Muennighoff, Denis Kocetkov, Chenghao Mou, Marc Marone, Christopher Akiki, Jia Li, Jenny Chim, Qian Liu, Evgenii Zheltonozhskii, Terry Yue Zhuo, Thomas Wang, Olivier Dehaene, Mishig Davaadorj, Jo"/>
          <p:cNvSpPr txBox="1"/>
          <p:nvPr>
            <p:ph type="body" idx="21"/>
          </p:nvPr>
        </p:nvSpPr>
        <p:spPr>
          <a:xfrm>
            <a:off x="1201340" y="6048234"/>
            <a:ext cx="19158683" cy="7545144"/>
          </a:xfrm>
          <a:prstGeom prst="rect">
            <a:avLst/>
          </a:prstGeom>
          <a:extLst>
            <a:ext uri="{C572A759-6A51-4108-AA02-DFA0A04FC94B}">
              <ma14:wrappingTextBoxFlag xmlns:ma14="http://schemas.microsoft.com/office/mac/drawingml/2011/main" val="1"/>
            </a:ext>
          </a:extLst>
        </p:spPr>
        <p:txBody>
          <a:bodyPr/>
          <a:lstStyle/>
          <a:p>
            <a:pPr>
              <a:defRPr b="0"/>
            </a:pPr>
            <a:r>
              <a:rPr b="1"/>
              <a:t>Authors</a:t>
            </a:r>
            <a:r>
              <a:t>: Raymond Li, Loubna Ben Allal, Yangtian Zi, Niklas Muennighoff, Denis Kocetkov, Chenghao Mou, Marc Marone, Christopher Akiki, Jia Li, Jenny Chim, Qian Liu, Evgenii Zheltonozhskii, Terry Yue Zhuo, Thomas Wang, Olivier Dehaene, Mishig Davaadorj, Joel Lamy-Poirier, João Monteiro, Oleh Shliazhko, Nicolas Gontier, Nicholas Meade, Armel Zebaze, Ming-Ho Yee, Logesh Kumar Umapathi, Jian Zhu, Benjamin Lipkin, Muhtasham Oblokulov, Zhiruo Wang, Rudra Murthy, Jason Stillerman, Siva Sankalp Patel, Dmitry Abulkhanov, Marco Zocca, Manan Dey, Zhihan Zhang, Nour Fahmy, Urvashi Bhattacharyya, Wenhao Yu, Swayam Singh, Sasha Luccioni, Paulo Villegas, Maxim Kunakov, Fedor Zhdanov, Manuel Romero, Tony Lee, Nadav Timor, Jennifer Ding, Claire Schlesinger, Hailey Schoelkopf, Jan Ebert, Tri Dao, Mayank Mishra, Alex Gu, Jennifer Robinson, Carolyn Jane Anderson, </a:t>
            </a:r>
            <a:r>
              <a:rPr b="1" i="1">
                <a:solidFill>
                  <a:srgbClr val="482C85"/>
                </a:solidFill>
              </a:rPr>
              <a:t>Brendan Dolan-Gavitt</a:t>
            </a:r>
            <a:r>
              <a:t>, Danish Contractor, Siva Reddy, Daniel Fried, Dzmitry Bahdanau, Yacine Jernite, Carlos Muñoz Ferrandis, Sean Hughes, Thomas Wolf, Arjun Guha, Leandro von Werra, Harm de Vries</a:t>
            </a:r>
          </a:p>
        </p:txBody>
      </p:sp>
      <p:sp>
        <p:nvSpPr>
          <p:cNvPr id="157" name="💫StarCoder"/>
          <p:cNvSpPr txBox="1"/>
          <p:nvPr>
            <p:ph type="ctrTitle"/>
          </p:nvPr>
        </p:nvSpPr>
        <p:spPr>
          <a:xfrm>
            <a:off x="800096" y="2574991"/>
            <a:ext cx="21971004" cy="2226599"/>
          </a:xfrm>
          <a:prstGeom prst="rect">
            <a:avLst/>
          </a:prstGeom>
        </p:spPr>
        <p:txBody>
          <a:bodyPr/>
          <a:lstStyle/>
          <a:p>
            <a:pPr lvl="1">
              <a:defRPr spc="-232" sz="11600"/>
            </a:pPr>
            <a:r>
              <a:t>💫</a:t>
            </a:r>
            <a:r>
              <a:rPr cap="small"/>
              <a:t>StarCoder</a:t>
            </a:r>
          </a:p>
        </p:txBody>
      </p:sp>
      <p:sp>
        <p:nvSpPr>
          <p:cNvPr id="158" name="May the Source Be With You!"/>
          <p:cNvSpPr txBox="1"/>
          <p:nvPr>
            <p:ph type="subTitle" sz="quarter" idx="1"/>
          </p:nvPr>
        </p:nvSpPr>
        <p:spPr>
          <a:xfrm>
            <a:off x="1206500" y="4451077"/>
            <a:ext cx="21971000" cy="1405951"/>
          </a:xfrm>
          <a:prstGeom prst="rect">
            <a:avLst/>
          </a:prstGeom>
        </p:spPr>
        <p:txBody>
          <a:bodyPr/>
          <a:lstStyle>
            <a:lvl1pPr>
              <a:defRPr cap="small" sz="7100"/>
            </a:lvl1pPr>
          </a:lstStyle>
          <a:p>
            <a:pPr/>
            <a:r>
              <a:t>May the Source Be With You!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Model Training"/>
          <p:cNvSpPr txBox="1"/>
          <p:nvPr>
            <p:ph type="title"/>
          </p:nvPr>
        </p:nvSpPr>
        <p:spPr>
          <a:prstGeom prst="rect">
            <a:avLst/>
          </a:prstGeom>
        </p:spPr>
        <p:txBody>
          <a:bodyPr/>
          <a:lstStyle/>
          <a:p>
            <a:pPr/>
            <a:r>
              <a:t>Model Training</a:t>
            </a:r>
          </a:p>
        </p:txBody>
      </p:sp>
      <p:sp>
        <p:nvSpPr>
          <p:cNvPr id="208" name="Slide Subtitle"/>
          <p:cNvSpPr txBox="1"/>
          <p:nvPr>
            <p:ph type="body" idx="21"/>
          </p:nvPr>
        </p:nvSpPr>
        <p:spPr>
          <a:prstGeom prst="rect">
            <a:avLst/>
          </a:prstGeom>
        </p:spPr>
        <p:txBody>
          <a:bodyPr/>
          <a:lstStyle/>
          <a:p>
            <a:pPr/>
          </a:p>
        </p:txBody>
      </p:sp>
      <p:sp>
        <p:nvSpPr>
          <p:cNvPr id="209" name="StarCoderBase model was trained on 1 trillion tokens from The Stack…"/>
          <p:cNvSpPr txBox="1"/>
          <p:nvPr>
            <p:ph type="body" sz="half" idx="1"/>
          </p:nvPr>
        </p:nvSpPr>
        <p:spPr>
          <a:xfrm>
            <a:off x="1206500" y="4248504"/>
            <a:ext cx="10902949" cy="8256012"/>
          </a:xfrm>
          <a:prstGeom prst="rect">
            <a:avLst/>
          </a:prstGeom>
        </p:spPr>
        <p:txBody>
          <a:bodyPr/>
          <a:lstStyle/>
          <a:p>
            <a:pPr marL="512063" indent="-512063" defTabSz="2048204">
              <a:spcBef>
                <a:spcPts val="3700"/>
              </a:spcBef>
              <a:defRPr b="1" sz="4032"/>
            </a:pPr>
            <a:r>
              <a:t>StarCoderBase</a:t>
            </a:r>
            <a:r>
              <a:rPr b="0"/>
              <a:t> model was trained on</a:t>
            </a:r>
            <a:br>
              <a:rPr b="0"/>
            </a:br>
            <a:r>
              <a:t>1 trillion tokens</a:t>
            </a:r>
            <a:r>
              <a:rPr b="0"/>
              <a:t> from The Stack</a:t>
            </a:r>
            <a:endParaRPr b="0"/>
          </a:p>
          <a:p>
            <a:pPr marL="512063" indent="-512063" defTabSz="2048204">
              <a:spcBef>
                <a:spcPts val="3700"/>
              </a:spcBef>
              <a:defRPr b="1" sz="4032"/>
            </a:pPr>
            <a:r>
              <a:t>StarCoder</a:t>
            </a:r>
            <a:r>
              <a:rPr b="0"/>
              <a:t> was then fine-tuned on an additional </a:t>
            </a:r>
            <a:r>
              <a:t>35 billion tokens</a:t>
            </a:r>
            <a:r>
              <a:rPr b="0"/>
              <a:t> of Python code</a:t>
            </a:r>
            <a:endParaRPr b="0"/>
          </a:p>
          <a:p>
            <a:pPr lvl="1" marL="1024127" indent="-512063" defTabSz="2048204">
              <a:spcBef>
                <a:spcPts val="3700"/>
              </a:spcBef>
              <a:defRPr b="1" sz="4032"/>
            </a:pPr>
            <a:r>
              <a:t>StarCoder </a:t>
            </a:r>
            <a:r>
              <a:rPr b="0"/>
              <a:t>does much better on Python tasks, but retains almost all of the multi-lingual performance of the base model</a:t>
            </a:r>
            <a:endParaRPr b="0"/>
          </a:p>
          <a:p>
            <a:pPr marL="512063" indent="-512063" defTabSz="2048204">
              <a:spcBef>
                <a:spcPts val="3700"/>
              </a:spcBef>
              <a:defRPr b="1" sz="4032"/>
            </a:pPr>
            <a:r>
              <a:rPr b="0"/>
              <a:t>Trained on a cluster of 512 A100s across 64 nodes for 320,256 GPU-hours (about 26 days wall clock time)</a:t>
            </a:r>
            <a:endParaRPr b="0"/>
          </a:p>
          <a:p>
            <a:pPr lvl="1" marL="1024127" indent="-512063" defTabSz="2048204">
              <a:spcBef>
                <a:spcPts val="3700"/>
              </a:spcBef>
              <a:defRPr b="1" sz="4032"/>
            </a:pPr>
            <a:r>
              <a:rPr b="0"/>
              <a:t>Training surprisingly smooth and stable!</a:t>
            </a:r>
          </a:p>
        </p:txBody>
      </p:sp>
      <p:sp>
        <p:nvSpPr>
          <p:cNvPr id="2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1" name="Image" descr="Image"/>
          <p:cNvPicPr>
            <a:picLocks noChangeAspect="1"/>
          </p:cNvPicPr>
          <p:nvPr/>
        </p:nvPicPr>
        <p:blipFill>
          <a:blip r:embed="rId2">
            <a:extLst/>
          </a:blip>
          <a:stretch>
            <a:fillRect/>
          </a:stretch>
        </p:blipFill>
        <p:spPr>
          <a:xfrm>
            <a:off x="13184747" y="3876721"/>
            <a:ext cx="9487081" cy="759922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Evaluation"/>
          <p:cNvSpPr txBox="1"/>
          <p:nvPr>
            <p:ph type="title"/>
          </p:nvPr>
        </p:nvSpPr>
        <p:spPr>
          <a:prstGeom prst="rect">
            <a:avLst/>
          </a:prstGeom>
        </p:spPr>
        <p:txBody>
          <a:bodyPr/>
          <a:lstStyle/>
          <a:p>
            <a:pPr/>
            <a:r>
              <a:t>Evaluation</a:t>
            </a:r>
          </a:p>
        </p:txBody>
      </p:sp>
      <p:sp>
        <p:nvSpPr>
          <p:cNvPr id="214" name="Slide Subtitle"/>
          <p:cNvSpPr txBox="1"/>
          <p:nvPr>
            <p:ph type="body" idx="21"/>
          </p:nvPr>
        </p:nvSpPr>
        <p:spPr>
          <a:prstGeom prst="rect">
            <a:avLst/>
          </a:prstGeom>
        </p:spPr>
        <p:txBody>
          <a:bodyPr/>
          <a:lstStyle/>
          <a:p>
            <a:pPr/>
          </a:p>
        </p:txBody>
      </p:sp>
      <p:sp>
        <p:nvSpPr>
          <p:cNvPr id="215" name="Tons of different evaluations done, will only cover a few here…"/>
          <p:cNvSpPr txBox="1"/>
          <p:nvPr>
            <p:ph type="body" idx="1"/>
          </p:nvPr>
        </p:nvSpPr>
        <p:spPr>
          <a:prstGeom prst="rect">
            <a:avLst/>
          </a:prstGeom>
        </p:spPr>
        <p:txBody>
          <a:bodyPr/>
          <a:lstStyle/>
          <a:p>
            <a:pPr/>
            <a:r>
              <a:t>Tons of different evaluations done, will only cover a few here</a:t>
            </a:r>
          </a:p>
          <a:p>
            <a:pPr lvl="1"/>
            <a:r>
              <a:t>Full details in the paper: </a:t>
            </a:r>
            <a:r>
              <a:rPr u="sng">
                <a:hlinkClick r:id="rId2" invalidUrl="" action="" tgtFrame="" tooltip="" history="1" highlightClick="0" endSnd="0"/>
              </a:rPr>
              <a:t>https://arxiv.org/abs/2305.06161</a:t>
            </a:r>
          </a:p>
          <a:p>
            <a:pPr lvl="1"/>
            <a:r>
              <a:t>Evaluation code: </a:t>
            </a:r>
            <a:r>
              <a:rPr u="sng">
                <a:hlinkClick r:id="rId3" invalidUrl="" action="" tgtFrame="" tooltip="" history="1" highlightClick="0" endSnd="0"/>
              </a:rPr>
              <a:t>https://github.com/bigcode-project/bigcode-evaluation-harness/</a:t>
            </a:r>
          </a:p>
          <a:p>
            <a:pPr/>
            <a:r>
              <a:t>Compared against:</a:t>
            </a:r>
          </a:p>
          <a:p>
            <a:pPr lvl="1"/>
            <a:r>
              <a:t>Open models: CodeGen, CodeGeeX, LLaMA</a:t>
            </a:r>
          </a:p>
          <a:p>
            <a:pPr lvl="1"/>
            <a:r>
              <a:t>Closed models: OpenAI’s code-cushman-001, PaLM-540B</a:t>
            </a:r>
          </a:p>
        </p:txBody>
      </p:sp>
      <p:sp>
        <p:nvSpPr>
          <p:cNvPr id="2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HumanEval: 164 Python programming problems, originally used to evaluate Codex…"/>
          <p:cNvSpPr txBox="1"/>
          <p:nvPr>
            <p:ph type="body" sz="half" idx="1"/>
          </p:nvPr>
        </p:nvSpPr>
        <p:spPr>
          <a:xfrm>
            <a:off x="1786359" y="3180980"/>
            <a:ext cx="9779001" cy="8829046"/>
          </a:xfrm>
          <a:prstGeom prst="rect">
            <a:avLst/>
          </a:prstGeom>
        </p:spPr>
        <p:txBody>
          <a:bodyPr/>
          <a:lstStyle/>
          <a:p>
            <a:pPr marL="548639" indent="-548639" defTabSz="2194505">
              <a:spcBef>
                <a:spcPts val="4000"/>
              </a:spcBef>
              <a:defRPr b="1" sz="4319"/>
            </a:pPr>
            <a:r>
              <a:t>HumanEval: </a:t>
            </a:r>
            <a:r>
              <a:rPr b="0"/>
              <a:t>164 Python programming problems, originally used to evaluate Codex</a:t>
            </a:r>
            <a:endParaRPr b="0"/>
          </a:p>
          <a:p>
            <a:pPr marL="548639" indent="-548639" defTabSz="2194505">
              <a:spcBef>
                <a:spcPts val="4000"/>
              </a:spcBef>
              <a:defRPr b="1" sz="4319"/>
            </a:pPr>
            <a:r>
              <a:t>MBPP (Mostly Basic Python Problems):</a:t>
            </a:r>
            <a:r>
              <a:rPr b="0"/>
              <a:t> around 1,000 “beginner” Python problems</a:t>
            </a:r>
            <a:endParaRPr b="0"/>
          </a:p>
          <a:p>
            <a:pPr marL="548639" indent="-548639" defTabSz="2194505">
              <a:spcBef>
                <a:spcPts val="4000"/>
              </a:spcBef>
              <a:defRPr b="1" sz="4319"/>
            </a:pPr>
            <a:r>
              <a:rPr b="0"/>
              <a:t>StarCoder performs very well!</a:t>
            </a:r>
            <a:endParaRPr b="0"/>
          </a:p>
          <a:p>
            <a:pPr marL="548639" indent="-548639" defTabSz="2194505">
              <a:spcBef>
                <a:spcPts val="4000"/>
              </a:spcBef>
              <a:defRPr b="1" sz="4319"/>
            </a:pPr>
            <a:r>
              <a:rPr b="0"/>
              <a:t>StarCoder-Prompted uses prompt:</a:t>
            </a:r>
            <a:br>
              <a:rPr b="0"/>
            </a:br>
            <a:r>
              <a:rPr b="0">
                <a:latin typeface="Berkeley Mono Bold"/>
                <a:ea typeface="Berkeley Mono Bold"/>
                <a:cs typeface="Berkeley Mono Bold"/>
                <a:sym typeface="Berkeley Mono Bold"/>
              </a:rPr>
              <a:t>&lt;filename&gt;solutions/solution_1.py\n# Here is the correct implementation of the code exercise</a:t>
            </a:r>
            <a:r>
              <a:rPr b="0" sz="1619">
                <a:solidFill>
                  <a:srgbClr val="111827"/>
                </a:solidFill>
                <a:latin typeface="Berkeley Mono Bold"/>
                <a:ea typeface="Berkeley Mono Bold"/>
                <a:cs typeface="Berkeley Mono Bold"/>
                <a:sym typeface="Berkeley Mono Bold"/>
              </a:rPr>
              <a:t>.</a:t>
            </a:r>
          </a:p>
        </p:txBody>
      </p:sp>
      <p:sp>
        <p:nvSpPr>
          <p:cNvPr id="219" name="Functionality: Python Programming"/>
          <p:cNvSpPr txBox="1"/>
          <p:nvPr>
            <p:ph type="title"/>
          </p:nvPr>
        </p:nvSpPr>
        <p:spPr>
          <a:xfrm>
            <a:off x="2680468" y="483809"/>
            <a:ext cx="14738909" cy="1435101"/>
          </a:xfrm>
          <a:prstGeom prst="rect">
            <a:avLst/>
          </a:prstGeom>
        </p:spPr>
        <p:txBody>
          <a:bodyPr/>
          <a:lstStyle>
            <a:lvl1pPr defTabSz="2023821">
              <a:defRPr spc="-141" sz="7054"/>
            </a:lvl1pPr>
          </a:lstStyle>
          <a:p>
            <a:pPr/>
            <a:r>
              <a:t>Functionality: Python Programming</a:t>
            </a:r>
          </a:p>
        </p:txBody>
      </p:sp>
      <p:sp>
        <p:nvSpPr>
          <p:cNvPr id="22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1" name="Image" descr="Image"/>
          <p:cNvPicPr>
            <a:picLocks noChangeAspect="1"/>
          </p:cNvPicPr>
          <p:nvPr/>
        </p:nvPicPr>
        <p:blipFill>
          <a:blip r:embed="rId2">
            <a:extLst/>
          </a:blip>
          <a:stretch>
            <a:fillRect/>
          </a:stretch>
        </p:blipFill>
        <p:spPr>
          <a:xfrm>
            <a:off x="12767273" y="3086378"/>
            <a:ext cx="10862446" cy="90182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Functionality: Data Science"/>
          <p:cNvSpPr txBox="1"/>
          <p:nvPr>
            <p:ph type="title"/>
          </p:nvPr>
        </p:nvSpPr>
        <p:spPr>
          <a:prstGeom prst="rect">
            <a:avLst/>
          </a:prstGeom>
        </p:spPr>
        <p:txBody>
          <a:bodyPr/>
          <a:lstStyle/>
          <a:p>
            <a:pPr/>
            <a:r>
              <a:t>Functionality: Data Science</a:t>
            </a:r>
          </a:p>
        </p:txBody>
      </p:sp>
      <p:sp>
        <p:nvSpPr>
          <p:cNvPr id="224" name="Slide Subtitle"/>
          <p:cNvSpPr txBox="1"/>
          <p:nvPr>
            <p:ph type="body" idx="21"/>
          </p:nvPr>
        </p:nvSpPr>
        <p:spPr>
          <a:prstGeom prst="rect">
            <a:avLst/>
          </a:prstGeom>
        </p:spPr>
        <p:txBody>
          <a:bodyPr/>
          <a:lstStyle/>
          <a:p>
            <a:pPr/>
          </a:p>
        </p:txBody>
      </p:sp>
      <p:sp>
        <p:nvSpPr>
          <p:cNvPr id="225" name="DS-1000 is a suite of 1000 realistic data science workflows across seven Python data science frameworks…"/>
          <p:cNvSpPr txBox="1"/>
          <p:nvPr>
            <p:ph type="body" sz="quarter" idx="1"/>
          </p:nvPr>
        </p:nvSpPr>
        <p:spPr>
          <a:xfrm>
            <a:off x="1206500" y="3727958"/>
            <a:ext cx="21971000" cy="2663044"/>
          </a:xfrm>
          <a:prstGeom prst="rect">
            <a:avLst/>
          </a:prstGeom>
        </p:spPr>
        <p:txBody>
          <a:bodyPr/>
          <a:lstStyle/>
          <a:p>
            <a:pPr marL="597408" indent="-597408" defTabSz="2389572">
              <a:spcBef>
                <a:spcPts val="4400"/>
              </a:spcBef>
              <a:defRPr sz="4704"/>
            </a:pPr>
            <a:r>
              <a:rPr b="1"/>
              <a:t>DS-1000</a:t>
            </a:r>
            <a:r>
              <a:t> is a suite of 1000 realistic data science workflows across seven Python data science frameworks</a:t>
            </a:r>
          </a:p>
          <a:p>
            <a:pPr marL="597408" indent="-597408" defTabSz="2389572">
              <a:spcBef>
                <a:spcPts val="4400"/>
              </a:spcBef>
              <a:defRPr sz="4704"/>
            </a:pPr>
            <a:r>
              <a:t>Again, StarCoder or StarCoderBase has the best performance of tested models</a:t>
            </a:r>
          </a:p>
        </p:txBody>
      </p:sp>
      <p:sp>
        <p:nvSpPr>
          <p:cNvPr id="2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7" name="Image" descr="Image"/>
          <p:cNvPicPr>
            <a:picLocks noChangeAspect="1"/>
          </p:cNvPicPr>
          <p:nvPr/>
        </p:nvPicPr>
        <p:blipFill>
          <a:blip r:embed="rId2">
            <a:extLst/>
          </a:blip>
          <a:stretch>
            <a:fillRect/>
          </a:stretch>
        </p:blipFill>
        <p:spPr>
          <a:xfrm>
            <a:off x="2334055" y="6083074"/>
            <a:ext cx="19715890" cy="622825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Functionality: Multilingual"/>
          <p:cNvSpPr txBox="1"/>
          <p:nvPr>
            <p:ph type="title"/>
          </p:nvPr>
        </p:nvSpPr>
        <p:spPr>
          <a:prstGeom prst="rect">
            <a:avLst/>
          </a:prstGeom>
        </p:spPr>
        <p:txBody>
          <a:bodyPr/>
          <a:lstStyle/>
          <a:p>
            <a:pPr/>
            <a:r>
              <a:t>Functionality: Multilingual</a:t>
            </a:r>
          </a:p>
        </p:txBody>
      </p:sp>
      <p:sp>
        <p:nvSpPr>
          <p:cNvPr id="230" name="Slide Subtitle"/>
          <p:cNvSpPr txBox="1"/>
          <p:nvPr>
            <p:ph type="body" idx="21"/>
          </p:nvPr>
        </p:nvSpPr>
        <p:spPr>
          <a:prstGeom prst="rect">
            <a:avLst/>
          </a:prstGeom>
        </p:spPr>
        <p:txBody>
          <a:bodyPr/>
          <a:lstStyle/>
          <a:p>
            <a:pPr/>
          </a:p>
        </p:txBody>
      </p:sp>
      <p:sp>
        <p:nvSpPr>
          <p:cNvPr id="231" name="MultiPL-E takes HumanEval and MBPP and translates the programs into 18 other languages…"/>
          <p:cNvSpPr txBox="1"/>
          <p:nvPr>
            <p:ph type="body" sz="quarter" idx="1"/>
          </p:nvPr>
        </p:nvSpPr>
        <p:spPr>
          <a:xfrm>
            <a:off x="1100559" y="4378314"/>
            <a:ext cx="6674154" cy="7996392"/>
          </a:xfrm>
          <a:prstGeom prst="rect">
            <a:avLst/>
          </a:prstGeom>
        </p:spPr>
        <p:txBody>
          <a:bodyPr/>
          <a:lstStyle/>
          <a:p>
            <a:pPr/>
            <a:r>
              <a:rPr b="1"/>
              <a:t>MultiPL-E</a:t>
            </a:r>
            <a:r>
              <a:t> takes HumanEval and MBPP and translates the programs into 18 other languages</a:t>
            </a:r>
          </a:p>
          <a:p>
            <a:pPr/>
            <a:r>
              <a:t>StarCoder beats existing open models, competitive with Codex Cushman</a:t>
            </a:r>
          </a:p>
        </p:txBody>
      </p:sp>
      <p:sp>
        <p:nvSpPr>
          <p:cNvPr id="2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3" name="Image" descr="Image"/>
          <p:cNvPicPr>
            <a:picLocks noChangeAspect="1"/>
          </p:cNvPicPr>
          <p:nvPr/>
        </p:nvPicPr>
        <p:blipFill>
          <a:blip r:embed="rId2">
            <a:extLst/>
          </a:blip>
          <a:stretch>
            <a:fillRect/>
          </a:stretch>
        </p:blipFill>
        <p:spPr>
          <a:xfrm>
            <a:off x="8103477" y="3348166"/>
            <a:ext cx="15760241" cy="865633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ecurity: C and Python"/>
          <p:cNvSpPr txBox="1"/>
          <p:nvPr>
            <p:ph type="title"/>
          </p:nvPr>
        </p:nvSpPr>
        <p:spPr>
          <a:prstGeom prst="rect">
            <a:avLst/>
          </a:prstGeom>
        </p:spPr>
        <p:txBody>
          <a:bodyPr/>
          <a:lstStyle/>
          <a:p>
            <a:pPr/>
            <a:r>
              <a:t>Security: C and Python</a:t>
            </a:r>
          </a:p>
        </p:txBody>
      </p:sp>
      <p:sp>
        <p:nvSpPr>
          <p:cNvPr id="236" name="(This is the part I d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(This is the part I did)</a:t>
            </a:r>
          </a:p>
        </p:txBody>
      </p:sp>
      <p:sp>
        <p:nvSpPr>
          <p:cNvPr id="237" name="Used the dataset created by Hammond Pearce et al. for our 2022 paper evaluating Copilot’s security, “Asleep at the Keyboard”…"/>
          <p:cNvSpPr txBox="1"/>
          <p:nvPr>
            <p:ph type="body" sz="half" idx="1"/>
          </p:nvPr>
        </p:nvSpPr>
        <p:spPr>
          <a:xfrm>
            <a:off x="1206500" y="3400979"/>
            <a:ext cx="21971000" cy="3303477"/>
          </a:xfrm>
          <a:prstGeom prst="rect">
            <a:avLst/>
          </a:prstGeom>
        </p:spPr>
        <p:txBody>
          <a:bodyPr/>
          <a:lstStyle/>
          <a:p>
            <a:pPr marL="603504" indent="-603504" defTabSz="2413955">
              <a:spcBef>
                <a:spcPts val="4400"/>
              </a:spcBef>
              <a:defRPr sz="4752"/>
            </a:pPr>
            <a:r>
              <a:t>Used the dataset created by Hammond Pearce et al. for our 2022 paper evaluating Copilot’s security, “Asleep at the Keyboard”</a:t>
            </a:r>
          </a:p>
          <a:p>
            <a:pPr marL="603504" indent="-603504" defTabSz="2413955">
              <a:spcBef>
                <a:spcPts val="4400"/>
              </a:spcBef>
              <a:defRPr sz="4752"/>
            </a:pPr>
            <a:r>
              <a:t>StarCoderBase does slightly better, but rates of insecure code generation are still high — and bigger models don’t seem to do better</a:t>
            </a:r>
          </a:p>
        </p:txBody>
      </p:sp>
      <p:sp>
        <p:nvSpPr>
          <p:cNvPr id="2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9" name="Image" descr="Image"/>
          <p:cNvPicPr>
            <a:picLocks noChangeAspect="1"/>
          </p:cNvPicPr>
          <p:nvPr/>
        </p:nvPicPr>
        <p:blipFill>
          <a:blip r:embed="rId2">
            <a:extLst/>
          </a:blip>
          <a:stretch>
            <a:fillRect/>
          </a:stretch>
        </p:blipFill>
        <p:spPr>
          <a:xfrm>
            <a:off x="3269195" y="7034123"/>
            <a:ext cx="17845610" cy="497523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Code Completion Playground"/>
          <p:cNvSpPr txBox="1"/>
          <p:nvPr>
            <p:ph type="title"/>
          </p:nvPr>
        </p:nvSpPr>
        <p:spPr>
          <a:prstGeom prst="rect">
            <a:avLst/>
          </a:prstGeom>
        </p:spPr>
        <p:txBody>
          <a:bodyPr/>
          <a:lstStyle/>
          <a:p>
            <a:pPr/>
            <a:r>
              <a:t>Code Completion Playground</a:t>
            </a:r>
          </a:p>
        </p:txBody>
      </p:sp>
      <p:sp>
        <p:nvSpPr>
          <p:cNvPr id="2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3" name="Image" descr="Image"/>
          <p:cNvPicPr>
            <a:picLocks noChangeAspect="1"/>
          </p:cNvPicPr>
          <p:nvPr/>
        </p:nvPicPr>
        <p:blipFill>
          <a:blip r:embed="rId2">
            <a:extLst/>
          </a:blip>
          <a:stretch>
            <a:fillRect/>
          </a:stretch>
        </p:blipFill>
        <p:spPr>
          <a:xfrm>
            <a:off x="4679483" y="1967074"/>
            <a:ext cx="15025034" cy="9781852"/>
          </a:xfrm>
          <a:prstGeom prst="rect">
            <a:avLst/>
          </a:prstGeom>
          <a:ln w="12700">
            <a:miter lim="400000"/>
          </a:ln>
        </p:spPr>
      </p:pic>
      <p:sp>
        <p:nvSpPr>
          <p:cNvPr id="244" name="https://huggingface.co/spaces/bigcode/bigcode-playground"/>
          <p:cNvSpPr txBox="1"/>
          <p:nvPr/>
        </p:nvSpPr>
        <p:spPr>
          <a:xfrm>
            <a:off x="5824112" y="11877321"/>
            <a:ext cx="12460073" cy="6348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u="sng">
                <a:solidFill>
                  <a:srgbClr val="000000"/>
                </a:solidFill>
                <a:hlinkClick r:id="rId3" invalidUrl="" action="" tgtFrame="" tooltip="" history="1" highlightClick="0" endSnd="0"/>
              </a:defRPr>
            </a:lvl1pPr>
          </a:lstStyle>
          <a:p>
            <a:pPr>
              <a:defRPr u="none"/>
            </a:pPr>
            <a:r>
              <a:rPr u="sng">
                <a:hlinkClick r:id="rId3" invalidUrl="" action="" tgtFrame="" tooltip="" history="1" highlightClick="0" endSnd="0"/>
              </a:rPr>
              <a:t>https://huggingface.co/spaces/bigcode/bigcode-playground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FIM Playground https://huggingface.co/spaces/bigcode/bigcode-editor"/>
          <p:cNvSpPr txBox="1"/>
          <p:nvPr>
            <p:ph type="title"/>
          </p:nvPr>
        </p:nvSpPr>
        <p:spPr>
          <a:prstGeom prst="rect">
            <a:avLst/>
          </a:prstGeom>
        </p:spPr>
        <p:txBody>
          <a:bodyPr/>
          <a:lstStyle/>
          <a:p>
            <a:pPr defTabSz="1365469">
              <a:defRPr spc="-95" sz="4760"/>
            </a:pPr>
            <a:r>
              <a:t>FIM Playground</a:t>
            </a:r>
            <a:br/>
            <a:r>
              <a:rPr u="sng">
                <a:hlinkClick r:id="rId2" invalidUrl="" action="" tgtFrame="" tooltip="" history="1" highlightClick="0" endSnd="0"/>
              </a:rPr>
              <a:t>https://huggingface.co/spaces/bigcode/bigcode-editor</a:t>
            </a:r>
          </a:p>
        </p:txBody>
      </p:sp>
      <p:sp>
        <p:nvSpPr>
          <p:cNvPr id="2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 name="Image" descr="Image"/>
          <p:cNvPicPr>
            <a:picLocks noChangeAspect="1"/>
          </p:cNvPicPr>
          <p:nvPr/>
        </p:nvPicPr>
        <p:blipFill>
          <a:blip r:embed="rId3">
            <a:extLst/>
          </a:blip>
          <a:stretch>
            <a:fillRect/>
          </a:stretch>
        </p:blipFill>
        <p:spPr>
          <a:xfrm>
            <a:off x="5215358" y="1843270"/>
            <a:ext cx="13953284" cy="1043476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FIM Playground https://huggingface.co/spaces/bigcode/bigcode-editor"/>
          <p:cNvSpPr txBox="1"/>
          <p:nvPr>
            <p:ph type="title"/>
          </p:nvPr>
        </p:nvSpPr>
        <p:spPr>
          <a:prstGeom prst="rect">
            <a:avLst/>
          </a:prstGeom>
        </p:spPr>
        <p:txBody>
          <a:bodyPr/>
          <a:lstStyle/>
          <a:p>
            <a:pPr defTabSz="1365469">
              <a:defRPr spc="-95" sz="4760"/>
            </a:pPr>
            <a:r>
              <a:t>FIM Playground</a:t>
            </a:r>
            <a:br/>
            <a:r>
              <a:rPr u="sng">
                <a:hlinkClick r:id="rId2" invalidUrl="" action="" tgtFrame="" tooltip="" history="1" highlightClick="0" endSnd="0"/>
              </a:rPr>
              <a:t>https://huggingface.co/spaces/bigcode/bigcode-editor</a:t>
            </a:r>
          </a:p>
        </p:txBody>
      </p:sp>
      <p:sp>
        <p:nvSpPr>
          <p:cNvPr id="2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Image" descr="Image"/>
          <p:cNvPicPr>
            <a:picLocks noChangeAspect="1"/>
          </p:cNvPicPr>
          <p:nvPr/>
        </p:nvPicPr>
        <p:blipFill>
          <a:blip r:embed="rId3">
            <a:extLst/>
          </a:blip>
          <a:stretch>
            <a:fillRect/>
          </a:stretch>
        </p:blipFill>
        <p:spPr>
          <a:xfrm>
            <a:off x="5215358" y="1843270"/>
            <a:ext cx="13953284" cy="10434762"/>
          </a:xfrm>
          <a:prstGeom prst="rect">
            <a:avLst/>
          </a:prstGeom>
          <a:ln w="12700">
            <a:miter lim="400000"/>
          </a:ln>
        </p:spPr>
      </p:pic>
      <p:pic>
        <p:nvPicPr>
          <p:cNvPr id="253" name="Image" descr="Image"/>
          <p:cNvPicPr>
            <a:picLocks noChangeAspect="1"/>
          </p:cNvPicPr>
          <p:nvPr/>
        </p:nvPicPr>
        <p:blipFill>
          <a:blip r:embed="rId4">
            <a:extLst/>
          </a:blip>
          <a:stretch>
            <a:fillRect/>
          </a:stretch>
        </p:blipFill>
        <p:spPr>
          <a:xfrm>
            <a:off x="5215357" y="1843270"/>
            <a:ext cx="13953286" cy="1043476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Variant of StarCoderBase, fine-tuned on instruction-following datasets (Dolly and OpenAssistant)…"/>
          <p:cNvSpPr txBox="1"/>
          <p:nvPr>
            <p:ph type="body" sz="half" idx="1"/>
          </p:nvPr>
        </p:nvSpPr>
        <p:spPr>
          <a:xfrm>
            <a:off x="1206500" y="3327353"/>
            <a:ext cx="9779000" cy="9177781"/>
          </a:xfrm>
          <a:prstGeom prst="rect">
            <a:avLst/>
          </a:prstGeom>
        </p:spPr>
        <p:txBody>
          <a:bodyPr/>
          <a:lstStyle/>
          <a:p>
            <a:pPr/>
            <a:r>
              <a:t>Variant of StarCoderBase, fine-tuned on instruction-following datasets (Dolly and OpenAssistant)</a:t>
            </a:r>
          </a:p>
          <a:p>
            <a:pPr/>
            <a:r>
              <a:t>Allows the model to take natural language instructions, rather than just completing the prompt</a:t>
            </a:r>
          </a:p>
          <a:p>
            <a:pPr/>
            <a:r>
              <a:rPr u="sng">
                <a:hlinkClick r:id="rId2" invalidUrl="" action="" tgtFrame="" tooltip="" history="1" highlightClick="0" endSnd="0"/>
              </a:rPr>
              <a:t>https://huggingface.co/blog/starchat-alpha</a:t>
            </a:r>
          </a:p>
        </p:txBody>
      </p:sp>
      <p:sp>
        <p:nvSpPr>
          <p:cNvPr id="256" name="Chat With StarCoder"/>
          <p:cNvSpPr txBox="1"/>
          <p:nvPr>
            <p:ph type="title"/>
          </p:nvPr>
        </p:nvSpPr>
        <p:spPr>
          <a:prstGeom prst="rect">
            <a:avLst/>
          </a:prstGeom>
        </p:spPr>
        <p:txBody>
          <a:bodyPr/>
          <a:lstStyle>
            <a:lvl1pPr defTabSz="2292038">
              <a:defRPr spc="-159" sz="7990"/>
            </a:lvl1pPr>
          </a:lstStyle>
          <a:p>
            <a:pPr/>
            <a:r>
              <a:t>Chat With StarCoder</a:t>
            </a:r>
          </a:p>
        </p:txBody>
      </p:sp>
      <p:sp>
        <p:nvSpPr>
          <p:cNvPr id="2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8" name="Image" descr="Image"/>
          <p:cNvPicPr>
            <a:picLocks noChangeAspect="1"/>
          </p:cNvPicPr>
          <p:nvPr/>
        </p:nvPicPr>
        <p:blipFill>
          <a:blip r:embed="rId3">
            <a:extLst/>
          </a:blip>
          <a:stretch>
            <a:fillRect/>
          </a:stretch>
        </p:blipFill>
        <p:spPr>
          <a:xfrm>
            <a:off x="11141162" y="1852380"/>
            <a:ext cx="13009274" cy="1052963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Background"/>
          <p:cNvSpPr txBox="1"/>
          <p:nvPr>
            <p:ph type="title"/>
          </p:nvPr>
        </p:nvSpPr>
        <p:spPr>
          <a:prstGeom prst="rect">
            <a:avLst/>
          </a:prstGeom>
        </p:spPr>
        <p:txBody>
          <a:bodyPr/>
          <a:lstStyle/>
          <a:p>
            <a:pPr/>
            <a:r>
              <a:t>Background</a:t>
            </a:r>
          </a:p>
        </p:txBody>
      </p:sp>
      <p:sp>
        <p:nvSpPr>
          <p:cNvPr id="161" name="Why Do Thi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Why Do This?</a:t>
            </a:r>
          </a:p>
        </p:txBody>
      </p:sp>
      <p:sp>
        <p:nvSpPr>
          <p:cNvPr id="162" name="Not many open code models!…"/>
          <p:cNvSpPr txBox="1"/>
          <p:nvPr>
            <p:ph type="body" idx="1"/>
          </p:nvPr>
        </p:nvSpPr>
        <p:spPr>
          <a:prstGeom prst="rect">
            <a:avLst/>
          </a:prstGeom>
        </p:spPr>
        <p:txBody>
          <a:bodyPr/>
          <a:lstStyle/>
          <a:p>
            <a:pPr/>
            <a:r>
              <a:t>Not many open code models!</a:t>
            </a:r>
          </a:p>
          <a:p>
            <a:pPr lvl="1"/>
            <a:r>
              <a:t>Salesforce CodeGen was the largest, with 16B params</a:t>
            </a:r>
          </a:p>
          <a:p>
            <a:pPr/>
            <a:r>
              <a:t>Datasets used for training code models were not well described</a:t>
            </a:r>
          </a:p>
          <a:p>
            <a:pPr lvl="1"/>
            <a:r>
              <a:t>Codex/Copilot: “all of GitHub”</a:t>
            </a:r>
          </a:p>
          <a:p>
            <a:pPr lvl="1"/>
            <a:r>
              <a:t>CodeGen: Unspecified repos pulled from Google’s GitHub BigQuery</a:t>
            </a:r>
          </a:p>
          <a:p>
            <a:pPr/>
            <a:r>
              <a:t>This leads to copyright and ethics concerns</a:t>
            </a:r>
          </a:p>
          <a:p>
            <a:pPr lvl="1"/>
            <a:r>
              <a:t>How can I tell if the model spits out someone’s copyrighted code?</a:t>
            </a:r>
          </a:p>
        </p:txBody>
      </p:sp>
      <p:sp>
        <p:nvSpPr>
          <p:cNvPr id="163"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Attribution Tools"/>
          <p:cNvSpPr txBox="1"/>
          <p:nvPr>
            <p:ph type="title"/>
          </p:nvPr>
        </p:nvSpPr>
        <p:spPr>
          <a:prstGeom prst="rect">
            <a:avLst/>
          </a:prstGeom>
        </p:spPr>
        <p:txBody>
          <a:bodyPr/>
          <a:lstStyle/>
          <a:p>
            <a:pPr/>
            <a:r>
              <a:t>Attribution Tools</a:t>
            </a:r>
          </a:p>
        </p:txBody>
      </p:sp>
      <p:sp>
        <p:nvSpPr>
          <p:cNvPr id="2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2" name="https://huggingface.co/spaces/bigcode/search"/>
          <p:cNvSpPr txBox="1"/>
          <p:nvPr/>
        </p:nvSpPr>
        <p:spPr>
          <a:xfrm>
            <a:off x="3430279" y="11933935"/>
            <a:ext cx="8094727"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solidFill>
                  <a:srgbClr val="000000"/>
                </a:solidFill>
                <a:hlinkClick r:id="rId2" invalidUrl="" action="" tgtFrame="" tooltip="" history="1" highlightClick="0" endSnd="0"/>
              </a:defRPr>
            </a:lvl1pPr>
          </a:lstStyle>
          <a:p>
            <a:pPr>
              <a:defRPr u="none"/>
            </a:pPr>
            <a:r>
              <a:rPr u="sng">
                <a:hlinkClick r:id="rId2" invalidUrl="" action="" tgtFrame="" tooltip="" history="1" highlightClick="0" endSnd="0"/>
              </a:rPr>
              <a:t>https://huggingface.co/spaces/bigcode/search</a:t>
            </a:r>
          </a:p>
        </p:txBody>
      </p:sp>
      <p:pic>
        <p:nvPicPr>
          <p:cNvPr id="263" name="Screenshot 2023-05-30 at 3.59.21 AM.png" descr="Screenshot 2023-05-30 at 3.59.21 AM.png"/>
          <p:cNvPicPr>
            <a:picLocks noChangeAspect="1"/>
          </p:cNvPicPr>
          <p:nvPr/>
        </p:nvPicPr>
        <p:blipFill>
          <a:blip r:embed="rId3">
            <a:extLst/>
          </a:blip>
          <a:stretch>
            <a:fillRect/>
          </a:stretch>
        </p:blipFill>
        <p:spPr>
          <a:xfrm>
            <a:off x="14568802" y="1276676"/>
            <a:ext cx="7759701" cy="10274301"/>
          </a:xfrm>
          <a:prstGeom prst="rect">
            <a:avLst/>
          </a:prstGeom>
          <a:ln w="12700">
            <a:miter lim="400000"/>
          </a:ln>
        </p:spPr>
      </p:pic>
      <p:pic>
        <p:nvPicPr>
          <p:cNvPr id="264" name="Image" descr="Image"/>
          <p:cNvPicPr>
            <a:picLocks noChangeAspect="1"/>
          </p:cNvPicPr>
          <p:nvPr/>
        </p:nvPicPr>
        <p:blipFill>
          <a:blip r:embed="rId4">
            <a:extLst/>
          </a:blip>
          <a:stretch>
            <a:fillRect/>
          </a:stretch>
        </p:blipFill>
        <p:spPr>
          <a:xfrm>
            <a:off x="2209487" y="3008396"/>
            <a:ext cx="10536311" cy="8542581"/>
          </a:xfrm>
          <a:prstGeom prst="rect">
            <a:avLst/>
          </a:prstGeom>
          <a:ln w="12700">
            <a:miter lim="400000"/>
          </a:ln>
        </p:spPr>
      </p:pic>
      <p:sp>
        <p:nvSpPr>
          <p:cNvPr id="265" name="https://stack.dataportraits.org/"/>
          <p:cNvSpPr txBox="1"/>
          <p:nvPr/>
        </p:nvSpPr>
        <p:spPr>
          <a:xfrm>
            <a:off x="15786033" y="11933935"/>
            <a:ext cx="5325238"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solidFill>
                  <a:srgbClr val="000000"/>
                </a:solidFill>
                <a:hlinkClick r:id="rId5" invalidUrl="" action="" tgtFrame="" tooltip="" history="1" highlightClick="0" endSnd="0"/>
              </a:defRPr>
            </a:lvl1pPr>
          </a:lstStyle>
          <a:p>
            <a:pPr>
              <a:defRPr u="none"/>
            </a:pPr>
            <a:r>
              <a:rPr u="sng">
                <a:hlinkClick r:id="rId5" invalidUrl="" action="" tgtFrame="" tooltip="" history="1" highlightClick="0" endSnd="0"/>
              </a:rPr>
              <a:t>https://stack.dataportraits.org/</a:t>
            </a:r>
          </a:p>
        </p:txBody>
      </p:sp>
      <p:sp>
        <p:nvSpPr>
          <p:cNvPr id="266" name="Full-Text Search"/>
          <p:cNvSpPr txBox="1"/>
          <p:nvPr/>
        </p:nvSpPr>
        <p:spPr>
          <a:xfrm>
            <a:off x="5468502" y="2108994"/>
            <a:ext cx="4018281"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solidFill>
                  <a:srgbClr val="000000"/>
                </a:solidFill>
              </a:defRPr>
            </a:lvl1pPr>
          </a:lstStyle>
          <a:p>
            <a:pPr/>
            <a:r>
              <a:t>Full-Text Search</a:t>
            </a:r>
          </a:p>
        </p:txBody>
      </p:sp>
      <p:sp>
        <p:nvSpPr>
          <p:cNvPr id="267" name="Fast Approximate Matching"/>
          <p:cNvSpPr txBox="1"/>
          <p:nvPr/>
        </p:nvSpPr>
        <p:spPr>
          <a:xfrm>
            <a:off x="15047846" y="345568"/>
            <a:ext cx="680161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solidFill>
                  <a:srgbClr val="000000"/>
                </a:solidFill>
              </a:defRPr>
            </a:lvl1pPr>
          </a:lstStyle>
          <a:p>
            <a:pPr/>
            <a:r>
              <a:t>Fast Approximate Matching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Progress Marches Onward"/>
          <p:cNvSpPr txBox="1"/>
          <p:nvPr>
            <p:ph type="title"/>
          </p:nvPr>
        </p:nvSpPr>
        <p:spPr>
          <a:prstGeom prst="rect">
            <a:avLst/>
          </a:prstGeom>
        </p:spPr>
        <p:txBody>
          <a:bodyPr/>
          <a:lstStyle/>
          <a:p>
            <a:pPr/>
            <a:r>
              <a:t>Progress Marches Onward</a:t>
            </a:r>
          </a:p>
        </p:txBody>
      </p:sp>
      <p:sp>
        <p:nvSpPr>
          <p:cNvPr id="270" name="Slide Subtitle"/>
          <p:cNvSpPr txBox="1"/>
          <p:nvPr>
            <p:ph type="body" idx="21"/>
          </p:nvPr>
        </p:nvSpPr>
        <p:spPr>
          <a:prstGeom prst="rect">
            <a:avLst/>
          </a:prstGeom>
        </p:spPr>
        <p:txBody>
          <a:bodyPr/>
          <a:lstStyle/>
          <a:p>
            <a:pPr/>
          </a:p>
        </p:txBody>
      </p:sp>
      <p:sp>
        <p:nvSpPr>
          <p:cNvPr id="271" name="The same week that StarCoder was released, three new open code models came out that also have strong performance:…"/>
          <p:cNvSpPr txBox="1"/>
          <p:nvPr>
            <p:ph type="body" idx="1"/>
          </p:nvPr>
        </p:nvSpPr>
        <p:spPr>
          <a:prstGeom prst="rect">
            <a:avLst/>
          </a:prstGeom>
        </p:spPr>
        <p:txBody>
          <a:bodyPr/>
          <a:lstStyle/>
          <a:p>
            <a:pPr/>
            <a:r>
              <a:t>The </a:t>
            </a:r>
            <a:r>
              <a:rPr b="1"/>
              <a:t>same week</a:t>
            </a:r>
            <a:r>
              <a:t> that StarCoder was released, three new open code models came out that also have strong performance:</a:t>
            </a:r>
          </a:p>
          <a:p>
            <a:pPr lvl="1">
              <a:defRPr b="1"/>
            </a:pPr>
            <a:r>
              <a:t>Replit-v1.3b: </a:t>
            </a:r>
            <a:r>
              <a:rPr b="0"/>
              <a:t>a 2.7 billion parameter model trained on 20 languages using The Stack</a:t>
            </a:r>
            <a:endParaRPr b="0"/>
          </a:p>
          <a:p>
            <a:pPr lvl="1">
              <a:defRPr b="1"/>
            </a:pPr>
            <a:r>
              <a:t>Salesforce CodeGen2</a:t>
            </a:r>
            <a:r>
              <a:rPr b="0"/>
              <a:t>: the successor to the CodeGen models, with sizes ranging from 1B up to 16B parameters</a:t>
            </a:r>
            <a:endParaRPr b="0"/>
          </a:p>
          <a:p>
            <a:pPr lvl="1">
              <a:defRPr b="1"/>
            </a:pPr>
            <a:r>
              <a:t>Salesforce CodeT5+</a:t>
            </a:r>
            <a:r>
              <a:rPr b="0"/>
              <a:t>: an </a:t>
            </a:r>
            <a:r>
              <a:t>encoder-decoder</a:t>
            </a:r>
            <a:r>
              <a:rPr b="0"/>
              <a:t> code model with up to 16B parameters. The encoder can potentially be used for code embeddings.</a:t>
            </a:r>
          </a:p>
        </p:txBody>
      </p:sp>
      <p:sp>
        <p:nvSpPr>
          <p:cNvPr id="2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Background"/>
          <p:cNvSpPr txBox="1"/>
          <p:nvPr>
            <p:ph type="title"/>
          </p:nvPr>
        </p:nvSpPr>
        <p:spPr>
          <a:prstGeom prst="rect">
            <a:avLst/>
          </a:prstGeom>
        </p:spPr>
        <p:txBody>
          <a:bodyPr/>
          <a:lstStyle/>
          <a:p>
            <a:pPr/>
            <a:r>
              <a:t>Background</a:t>
            </a:r>
          </a:p>
        </p:txBody>
      </p:sp>
      <p:sp>
        <p:nvSpPr>
          <p:cNvPr id="166" name="What can you do with a code mode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can you do with a code model?</a:t>
            </a:r>
          </a:p>
        </p:txBody>
      </p:sp>
      <p:sp>
        <p:nvSpPr>
          <p:cNvPr id="167" name="Most obvious: code completion! (Like Copilot)…"/>
          <p:cNvSpPr txBox="1"/>
          <p:nvPr>
            <p:ph type="body" idx="1"/>
          </p:nvPr>
        </p:nvSpPr>
        <p:spPr>
          <a:xfrm>
            <a:off x="1206500" y="3207412"/>
            <a:ext cx="21971000" cy="9297104"/>
          </a:xfrm>
          <a:prstGeom prst="rect">
            <a:avLst/>
          </a:prstGeom>
        </p:spPr>
        <p:txBody>
          <a:bodyPr/>
          <a:lstStyle/>
          <a:p>
            <a:pPr marL="603504" indent="-603504" defTabSz="2413955">
              <a:spcBef>
                <a:spcPts val="4400"/>
              </a:spcBef>
              <a:defRPr sz="4752"/>
            </a:pPr>
            <a:r>
              <a:t>Most obvious: </a:t>
            </a:r>
            <a:r>
              <a:rPr b="1"/>
              <a:t>code completion</a:t>
            </a:r>
            <a:r>
              <a:t>! (Like Copilot)</a:t>
            </a:r>
          </a:p>
          <a:p>
            <a:pPr marL="603504" indent="-603504" defTabSz="2413955">
              <a:spcBef>
                <a:spcPts val="4400"/>
              </a:spcBef>
              <a:defRPr sz="4752"/>
            </a:pPr>
            <a:r>
              <a:t>But also:</a:t>
            </a:r>
          </a:p>
          <a:p>
            <a:pPr lvl="1" marL="1207008" indent="-603504" defTabSz="2413955">
              <a:spcBef>
                <a:spcPts val="4400"/>
              </a:spcBef>
              <a:defRPr sz="4752"/>
            </a:pPr>
            <a:r>
              <a:t>Program repair / Vulnerability fixing (</a:t>
            </a:r>
            <a:r>
              <a:rPr u="sng">
                <a:hlinkClick r:id="rId2" invalidUrl="" action="" tgtFrame="" tooltip="" history="1" highlightClick="0" endSnd="0"/>
              </a:rPr>
              <a:t>https://arxiv.org/abs/2112.02125</a:t>
            </a:r>
            <a:r>
              <a:t>)</a:t>
            </a:r>
          </a:p>
          <a:p>
            <a:pPr lvl="1" marL="1207008" indent="-603504" defTabSz="2413955">
              <a:spcBef>
                <a:spcPts val="4400"/>
              </a:spcBef>
              <a:defRPr sz="4752"/>
            </a:pPr>
            <a:r>
              <a:t>Explaining and summarizing code</a:t>
            </a:r>
          </a:p>
          <a:p>
            <a:pPr lvl="1" marL="1207008" indent="-603504" defTabSz="2413955">
              <a:spcBef>
                <a:spcPts val="4400"/>
              </a:spcBef>
              <a:defRPr sz="4752"/>
            </a:pPr>
            <a:r>
              <a:t>Translating between programming languages</a:t>
            </a:r>
          </a:p>
          <a:p>
            <a:pPr lvl="1" marL="1207008" indent="-603504" defTabSz="2413955">
              <a:spcBef>
                <a:spcPts val="4400"/>
              </a:spcBef>
              <a:defRPr sz="4752"/>
            </a:pPr>
            <a:r>
              <a:t>Finding similar code, semantic code search (e.g., with embeddings)</a:t>
            </a:r>
          </a:p>
          <a:p>
            <a:pPr lvl="1" marL="1207008" indent="-603504" defTabSz="2413955">
              <a:spcBef>
                <a:spcPts val="4400"/>
              </a:spcBef>
              <a:defRPr sz="4752"/>
            </a:pPr>
            <a:r>
              <a:t>Solve problems that require more precise answers</a:t>
            </a:r>
          </a:p>
          <a:p>
            <a:pPr lvl="2" marL="1810511" indent="-603504" defTabSz="2413955">
              <a:spcBef>
                <a:spcPts val="4400"/>
              </a:spcBef>
              <a:defRPr sz="4752"/>
            </a:pPr>
            <a:r>
              <a:t>What does this mean?</a:t>
            </a:r>
          </a:p>
        </p:txBody>
      </p:sp>
      <p:sp>
        <p:nvSpPr>
          <p:cNvPr id="168"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Letting LLMs Use Tools"/>
          <p:cNvSpPr txBox="1"/>
          <p:nvPr>
            <p:ph type="title"/>
          </p:nvPr>
        </p:nvSpPr>
        <p:spPr>
          <a:prstGeom prst="rect">
            <a:avLst/>
          </a:prstGeom>
        </p:spPr>
        <p:txBody>
          <a:bodyPr/>
          <a:lstStyle/>
          <a:p>
            <a:pPr/>
            <a:r>
              <a:t>Letting LLMs Use Tools</a:t>
            </a:r>
          </a:p>
        </p:txBody>
      </p:sp>
      <p:sp>
        <p:nvSpPr>
          <p:cNvPr id="171" name="Slide Number"/>
          <p:cNvSpPr txBox="1"/>
          <p:nvPr>
            <p:ph type="sldNum" sz="quarter" idx="2"/>
          </p:nvPr>
        </p:nvSpPr>
        <p:spPr>
          <a:xfrm>
            <a:off x="23467626" y="165839"/>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2" name="Image" descr="Image"/>
          <p:cNvPicPr>
            <a:picLocks noChangeAspect="1"/>
          </p:cNvPicPr>
          <p:nvPr/>
        </p:nvPicPr>
        <p:blipFill>
          <a:blip r:embed="rId2">
            <a:extLst/>
          </a:blip>
          <a:stretch>
            <a:fillRect/>
          </a:stretch>
        </p:blipFill>
        <p:spPr>
          <a:xfrm>
            <a:off x="2633691" y="2155236"/>
            <a:ext cx="10464801" cy="10248901"/>
          </a:xfrm>
          <a:prstGeom prst="rect">
            <a:avLst/>
          </a:prstGeom>
          <a:ln w="12700">
            <a:miter lim="400000"/>
          </a:ln>
        </p:spPr>
      </p:pic>
      <p:pic>
        <p:nvPicPr>
          <p:cNvPr id="173" name="Image" descr="Image"/>
          <p:cNvPicPr>
            <a:picLocks noChangeAspect="1"/>
          </p:cNvPicPr>
          <p:nvPr/>
        </p:nvPicPr>
        <p:blipFill>
          <a:blip r:embed="rId3">
            <a:extLst/>
          </a:blip>
          <a:stretch>
            <a:fillRect/>
          </a:stretch>
        </p:blipFill>
        <p:spPr>
          <a:xfrm>
            <a:off x="13067932" y="3304586"/>
            <a:ext cx="11709401" cy="7950201"/>
          </a:xfrm>
          <a:prstGeom prst="rect">
            <a:avLst/>
          </a:prstGeom>
          <a:ln w="12700">
            <a:miter lim="400000"/>
          </a:ln>
        </p:spPr>
      </p:pic>
      <p:sp>
        <p:nvSpPr>
          <p:cNvPr id="174" name="Line"/>
          <p:cNvSpPr/>
          <p:nvPr/>
        </p:nvSpPr>
        <p:spPr>
          <a:xfrm flipH="1">
            <a:off x="7683562" y="3340259"/>
            <a:ext cx="1130493" cy="772325"/>
          </a:xfrm>
          <a:prstGeom prst="line">
            <a:avLst/>
          </a:prstGeom>
          <a:ln w="88900">
            <a:solidFill>
              <a:schemeClr val="accent5">
                <a:hueOff val="-82419"/>
                <a:satOff val="-9513"/>
                <a:lumOff val="-16343"/>
              </a:schemeClr>
            </a:solidFill>
            <a:miter lim="400000"/>
            <a:tailEnd type="triangle"/>
          </a:ln>
        </p:spPr>
        <p:txBody>
          <a:bodyPr lIns="50800" tIns="50800" rIns="50800" bIns="50800" anchor="ctr"/>
          <a:lstStyle/>
          <a:p>
            <a:pPr/>
          </a:p>
        </p:txBody>
      </p:sp>
      <p:sp>
        <p:nvSpPr>
          <p:cNvPr id="175" name="Should be 5,812,054,345"/>
          <p:cNvSpPr txBox="1"/>
          <p:nvPr/>
        </p:nvSpPr>
        <p:spPr>
          <a:xfrm>
            <a:off x="8858904" y="3022078"/>
            <a:ext cx="447675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chemeClr val="accent5">
                    <a:hueOff val="-82419"/>
                    <a:satOff val="-9513"/>
                    <a:lumOff val="-16343"/>
                  </a:schemeClr>
                </a:solidFill>
              </a:defRPr>
            </a:lvl1pPr>
          </a:lstStyle>
          <a:p>
            <a:pPr/>
            <a:r>
              <a:t>Should be 5,812,054,345</a:t>
            </a:r>
          </a:p>
        </p:txBody>
      </p:sp>
      <p:sp>
        <p:nvSpPr>
          <p:cNvPr id="176" name="Line"/>
          <p:cNvSpPr/>
          <p:nvPr/>
        </p:nvSpPr>
        <p:spPr>
          <a:xfrm flipV="1">
            <a:off x="16180330" y="6042147"/>
            <a:ext cx="2680042" cy="2916706"/>
          </a:xfrm>
          <a:prstGeom prst="line">
            <a:avLst/>
          </a:prstGeom>
          <a:ln w="88900">
            <a:solidFill>
              <a:schemeClr val="accent5">
                <a:hueOff val="-82419"/>
                <a:satOff val="-9513"/>
                <a:lumOff val="-16343"/>
              </a:schemeClr>
            </a:solidFill>
            <a:miter lim="400000"/>
            <a:tailEnd type="triangle"/>
          </a:ln>
        </p:spPr>
        <p:txBody>
          <a:bodyPr lIns="50800" tIns="50800" rIns="50800" bIns="50800" anchor="ctr"/>
          <a:lstStyle/>
          <a:p>
            <a:pPr/>
          </a:p>
        </p:txBody>
      </p:sp>
      <p:sp>
        <p:nvSpPr>
          <p:cNvPr id="177" name="Correct!"/>
          <p:cNvSpPr txBox="1"/>
          <p:nvPr/>
        </p:nvSpPr>
        <p:spPr>
          <a:xfrm>
            <a:off x="15158099" y="8922841"/>
            <a:ext cx="159639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chemeClr val="accent5">
                    <a:hueOff val="-82419"/>
                    <a:satOff val="-9513"/>
                    <a:lumOff val="-16343"/>
                  </a:schemeClr>
                </a:solidFill>
              </a:defRPr>
            </a:lvl1pPr>
          </a:lstStyle>
          <a:p>
            <a:pPr/>
            <a:r>
              <a:t>Correct!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he BigCode Project"/>
          <p:cNvSpPr txBox="1"/>
          <p:nvPr>
            <p:ph type="title"/>
          </p:nvPr>
        </p:nvSpPr>
        <p:spPr>
          <a:prstGeom prst="rect">
            <a:avLst/>
          </a:prstGeom>
        </p:spPr>
        <p:txBody>
          <a:bodyPr/>
          <a:lstStyle/>
          <a:p>
            <a:pPr/>
            <a:r>
              <a:t>The BigCode Project</a:t>
            </a:r>
          </a:p>
        </p:txBody>
      </p:sp>
      <p:sp>
        <p:nvSpPr>
          <p:cNvPr id="180" name="Slide Subtitle"/>
          <p:cNvSpPr txBox="1"/>
          <p:nvPr>
            <p:ph type="body" idx="21"/>
          </p:nvPr>
        </p:nvSpPr>
        <p:spPr>
          <a:prstGeom prst="rect">
            <a:avLst/>
          </a:prstGeom>
        </p:spPr>
        <p:txBody>
          <a:bodyPr/>
          <a:lstStyle/>
          <a:p>
            <a:pPr/>
          </a:p>
        </p:txBody>
      </p:sp>
      <p:sp>
        <p:nvSpPr>
          <p:cNvPr id="181" name="International collaboration led by HuggingFace and ServiceNow…"/>
          <p:cNvSpPr txBox="1"/>
          <p:nvPr>
            <p:ph type="body" idx="1"/>
          </p:nvPr>
        </p:nvSpPr>
        <p:spPr>
          <a:prstGeom prst="rect">
            <a:avLst/>
          </a:prstGeom>
        </p:spPr>
        <p:txBody>
          <a:bodyPr/>
          <a:lstStyle/>
          <a:p>
            <a:pPr marL="603504" indent="-603504" defTabSz="2413955">
              <a:spcBef>
                <a:spcPts val="4400"/>
              </a:spcBef>
              <a:defRPr sz="4752"/>
            </a:pPr>
            <a:r>
              <a:t>International collaboration led by HuggingFace and ServiceNow</a:t>
            </a:r>
          </a:p>
          <a:p>
            <a:pPr marL="603504" indent="-603504" defTabSz="2413955">
              <a:spcBef>
                <a:spcPts val="4400"/>
              </a:spcBef>
              <a:defRPr sz="4752"/>
            </a:pPr>
            <a:r>
              <a:t>Timeline:</a:t>
            </a:r>
          </a:p>
          <a:p>
            <a:pPr lvl="1" marL="1207008" indent="-603504" defTabSz="2413955">
              <a:spcBef>
                <a:spcPts val="4400"/>
              </a:spcBef>
              <a:defRPr sz="4752"/>
            </a:pPr>
            <a:r>
              <a:t>Started in September 2022</a:t>
            </a:r>
          </a:p>
          <a:p>
            <a:pPr lvl="1" marL="1207008" indent="-603504" defTabSz="2413955">
              <a:spcBef>
                <a:spcPts val="4400"/>
              </a:spcBef>
              <a:defRPr sz="4752"/>
            </a:pPr>
            <a:r>
              <a:t>Small model (SantaCoder, 1.1B params) released in December 2022</a:t>
            </a:r>
          </a:p>
          <a:p>
            <a:pPr lvl="1" marL="1207008" indent="-603504" defTabSz="2413955">
              <a:spcBef>
                <a:spcPts val="4400"/>
              </a:spcBef>
              <a:defRPr sz="4752"/>
            </a:pPr>
            <a:r>
              <a:t>Full model (StarCoder, 15.5B params) released May 4, 2023!</a:t>
            </a:r>
          </a:p>
          <a:p>
            <a:pPr marL="603504" indent="-603504" defTabSz="2413955">
              <a:spcBef>
                <a:spcPts val="4400"/>
              </a:spcBef>
              <a:defRPr sz="4752"/>
            </a:pPr>
            <a:r>
              <a:t>Goal: to build a </a:t>
            </a:r>
            <a:r>
              <a:rPr i="1"/>
              <a:t>highly capable</a:t>
            </a:r>
            <a:r>
              <a:t>,</a:t>
            </a:r>
            <a:r>
              <a:rPr i="1"/>
              <a:t> open </a:t>
            </a:r>
            <a:r>
              <a:t>code model on par with Codex Cushman</a:t>
            </a:r>
          </a:p>
          <a:p>
            <a:pPr lvl="1" marL="1207008" indent="-603504" defTabSz="2413955">
              <a:spcBef>
                <a:spcPts val="4400"/>
              </a:spcBef>
              <a:defRPr sz="4752"/>
            </a:pPr>
            <a:r>
              <a:t>But with </a:t>
            </a:r>
            <a:r>
              <a:rPr i="1"/>
              <a:t>permissively licensed </a:t>
            </a:r>
            <a:r>
              <a:t>data and </a:t>
            </a:r>
            <a:r>
              <a:rPr i="1"/>
              <a:t>opt-out</a:t>
            </a:r>
          </a:p>
        </p:txBody>
      </p:sp>
      <p:sp>
        <p:nvSpPr>
          <p:cNvPr id="182"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3" name="Image" descr="Image"/>
          <p:cNvPicPr>
            <a:picLocks noChangeAspect="1"/>
          </p:cNvPicPr>
          <p:nvPr/>
        </p:nvPicPr>
        <p:blipFill>
          <a:blip r:embed="rId2">
            <a:extLst/>
          </a:blip>
          <a:stretch>
            <a:fillRect/>
          </a:stretch>
        </p:blipFill>
        <p:spPr>
          <a:xfrm>
            <a:off x="20524469" y="678074"/>
            <a:ext cx="2231733" cy="2231734"/>
          </a:xfrm>
          <a:prstGeom prst="rect">
            <a:avLst/>
          </a:prstGeom>
          <a:ln w="12700">
            <a:miter lim="400000"/>
          </a:ln>
        </p:spPr>
      </p:pic>
      <p:sp>
        <p:nvSpPr>
          <p:cNvPr id="184" name="🤗"/>
          <p:cNvSpPr txBox="1"/>
          <p:nvPr/>
        </p:nvSpPr>
        <p:spPr>
          <a:xfrm>
            <a:off x="11786699" y="2617938"/>
            <a:ext cx="1587501" cy="203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600"/>
            </a:lvl1pPr>
          </a:lstStyle>
          <a:p>
            <a:pPr/>
            <a:r>
              <a:t>🤗</a:t>
            </a:r>
          </a:p>
        </p:txBody>
      </p:sp>
      <p:pic>
        <p:nvPicPr>
          <p:cNvPr id="185" name="Image" descr="Image"/>
          <p:cNvPicPr>
            <a:picLocks noChangeAspect="1"/>
          </p:cNvPicPr>
          <p:nvPr/>
        </p:nvPicPr>
        <p:blipFill>
          <a:blip r:embed="rId3">
            <a:extLst/>
          </a:blip>
          <a:stretch>
            <a:fillRect/>
          </a:stretch>
        </p:blipFill>
        <p:spPr>
          <a:xfrm>
            <a:off x="16778124" y="2866556"/>
            <a:ext cx="1433164" cy="143316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Dataset: The Stack v1.2"/>
          <p:cNvSpPr txBox="1"/>
          <p:nvPr>
            <p:ph type="title"/>
          </p:nvPr>
        </p:nvSpPr>
        <p:spPr>
          <a:prstGeom prst="rect">
            <a:avLst/>
          </a:prstGeom>
        </p:spPr>
        <p:txBody>
          <a:bodyPr/>
          <a:lstStyle/>
          <a:p>
            <a:pPr/>
            <a:r>
              <a:t>Dataset: The Stack v1.2</a:t>
            </a:r>
          </a:p>
        </p:txBody>
      </p:sp>
      <p:sp>
        <p:nvSpPr>
          <p:cNvPr id="188" name="The Stack: https://arxiv.org/abs/2211.1553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Stack: </a:t>
            </a:r>
            <a:r>
              <a:rPr u="sng">
                <a:hlinkClick r:id="rId2" invalidUrl="" action="" tgtFrame="" tooltip="" history="1" highlightClick="0" endSnd="0"/>
              </a:rPr>
              <a:t>https://arxiv.org/abs/2211.15533</a:t>
            </a:r>
          </a:p>
        </p:txBody>
      </p:sp>
      <p:sp>
        <p:nvSpPr>
          <p:cNvPr id="189" name="“Permissively Licensed” code: licenses with very few restrictions on use…"/>
          <p:cNvSpPr txBox="1"/>
          <p:nvPr>
            <p:ph type="body" idx="1"/>
          </p:nvPr>
        </p:nvSpPr>
        <p:spPr>
          <a:prstGeom prst="rect">
            <a:avLst/>
          </a:prstGeom>
        </p:spPr>
        <p:txBody>
          <a:bodyPr/>
          <a:lstStyle/>
          <a:p>
            <a:pPr marL="566927" indent="-566927" defTabSz="2267655">
              <a:spcBef>
                <a:spcPts val="4100"/>
              </a:spcBef>
              <a:defRPr sz="4464"/>
            </a:pPr>
            <a:r>
              <a:t>“Permissively Licensed” code: licenses with very few restrictions on use</a:t>
            </a:r>
          </a:p>
          <a:p>
            <a:pPr lvl="1" marL="1133855" indent="-566927" defTabSz="2267655">
              <a:spcBef>
                <a:spcPts val="4100"/>
              </a:spcBef>
              <a:defRPr sz="4464"/>
            </a:pPr>
            <a:r>
              <a:t>No GPL</a:t>
            </a:r>
          </a:p>
          <a:p>
            <a:pPr marL="566927" indent="-566927" defTabSz="2267655">
              <a:spcBef>
                <a:spcPts val="4100"/>
              </a:spcBef>
              <a:defRPr sz="4464"/>
            </a:pPr>
            <a:r>
              <a:t>Tools to check if your code is included, and opt-out:</a:t>
            </a:r>
            <a:br/>
            <a:r>
              <a:rPr u="sng">
                <a:hlinkClick r:id="rId3" invalidUrl="" action="" tgtFrame="" tooltip="" history="1" highlightClick="0" endSnd="0"/>
              </a:rPr>
              <a:t>https://huggingface.co/spaces/bigcode/in-the-stack</a:t>
            </a:r>
          </a:p>
          <a:p>
            <a:pPr marL="566927" indent="-566927" defTabSz="2267655">
              <a:spcBef>
                <a:spcPts val="4100"/>
              </a:spcBef>
              <a:defRPr sz="4464"/>
            </a:pPr>
            <a:r>
              <a:t>Code: 86 programming languages</a:t>
            </a:r>
          </a:p>
          <a:p>
            <a:pPr marL="566927" indent="-566927" defTabSz="2267655">
              <a:spcBef>
                <a:spcPts val="4100"/>
              </a:spcBef>
              <a:defRPr sz="4464"/>
            </a:pPr>
            <a:r>
              <a:t>Jupyter Notebooks (Code + Markdown Text)</a:t>
            </a:r>
          </a:p>
          <a:p>
            <a:pPr marL="566927" indent="-566927" defTabSz="2267655">
              <a:spcBef>
                <a:spcPts val="4100"/>
              </a:spcBef>
              <a:defRPr sz="4464"/>
            </a:pPr>
            <a:r>
              <a:t>Git Commits and GitHub Issues</a:t>
            </a:r>
          </a:p>
          <a:p>
            <a:pPr marL="566927" indent="-566927" defTabSz="2267655">
              <a:spcBef>
                <a:spcPts val="4100"/>
              </a:spcBef>
              <a:defRPr sz="4464"/>
            </a:pPr>
            <a:r>
              <a:t>Dataset was deduplicated and PII redacted</a:t>
            </a:r>
          </a:p>
        </p:txBody>
      </p:sp>
      <p:sp>
        <p:nvSpPr>
          <p:cNvPr id="190"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Data Formatting"/>
          <p:cNvSpPr txBox="1"/>
          <p:nvPr>
            <p:ph type="title"/>
          </p:nvPr>
        </p:nvSpPr>
        <p:spPr>
          <a:prstGeom prst="rect">
            <a:avLst/>
          </a:prstGeom>
        </p:spPr>
        <p:txBody>
          <a:bodyPr/>
          <a:lstStyle/>
          <a:p>
            <a:pPr/>
            <a:r>
              <a:t>Data Formatting</a:t>
            </a:r>
          </a:p>
        </p:txBody>
      </p:sp>
      <p:sp>
        <p:nvSpPr>
          <p:cNvPr id="193" name="Slide Subtitle"/>
          <p:cNvSpPr txBox="1"/>
          <p:nvPr>
            <p:ph type="body" idx="21"/>
          </p:nvPr>
        </p:nvSpPr>
        <p:spPr>
          <a:prstGeom prst="rect">
            <a:avLst/>
          </a:prstGeom>
        </p:spPr>
        <p:txBody>
          <a:bodyPr/>
          <a:lstStyle/>
          <a:p>
            <a:pPr/>
          </a:p>
        </p:txBody>
      </p:sp>
      <p:sp>
        <p:nvSpPr>
          <p:cNvPr id="194" name="Code: includes filename and number of GitHub stars: &lt;reponame&gt;REPONAME&lt;filename&gt;FILENAME&lt;gh_stars&gt;STARS\nCode&lt;eos&gt;…"/>
          <p:cNvSpPr txBox="1"/>
          <p:nvPr>
            <p:ph type="body" idx="1"/>
          </p:nvPr>
        </p:nvSpPr>
        <p:spPr>
          <a:prstGeom prst="rect">
            <a:avLst/>
          </a:prstGeom>
        </p:spPr>
        <p:txBody>
          <a:bodyPr/>
          <a:lstStyle/>
          <a:p>
            <a:pPr/>
            <a:r>
              <a:rPr b="1"/>
              <a:t>Code</a:t>
            </a:r>
            <a:r>
              <a:t>: includes filename and number of GitHub stars:</a:t>
            </a:r>
            <a:br/>
            <a:r>
              <a:rPr sz="4200">
                <a:latin typeface="Berkeley Mono Regular"/>
                <a:ea typeface="Berkeley Mono Regular"/>
                <a:cs typeface="Berkeley Mono Regular"/>
                <a:sym typeface="Berkeley Mono Regular"/>
              </a:rPr>
              <a:t>&lt;reponame&gt;REPONAME&lt;filename&gt;FILENAME&lt;gh_stars&gt;STARS\nCode&lt;eos&gt;</a:t>
            </a:r>
          </a:p>
          <a:p>
            <a:pPr/>
            <a:r>
              <a:rPr b="1"/>
              <a:t>Issues</a:t>
            </a:r>
            <a:r>
              <a:t>:</a:t>
            </a:r>
            <a:br/>
            <a:r>
              <a:rPr sz="4200">
                <a:latin typeface="Berkeley Mono Regular"/>
                <a:ea typeface="Berkeley Mono Regular"/>
                <a:cs typeface="Berkeley Mono Regular"/>
                <a:sym typeface="Berkeley Mono Regular"/>
              </a:rPr>
              <a:t>&lt;issue_start&gt;title + USERID: comment&lt;issue_comment&gt;USERID: Comment</a:t>
            </a:r>
            <a:br>
              <a:rPr sz="4200">
                <a:latin typeface="Berkeley Mono Regular"/>
                <a:ea typeface="Berkeley Mono Regular"/>
                <a:cs typeface="Berkeley Mono Regular"/>
                <a:sym typeface="Berkeley Mono Regular"/>
              </a:rPr>
            </a:br>
            <a:r>
              <a:rPr sz="4200">
                <a:latin typeface="Berkeley Mono Regular"/>
                <a:ea typeface="Berkeley Mono Regular"/>
                <a:cs typeface="Berkeley Mono Regular"/>
                <a:sym typeface="Berkeley Mono Regular"/>
              </a:rPr>
              <a:t>... &lt;issue_closed (optional)&gt; &lt;eos&gt;</a:t>
            </a:r>
          </a:p>
          <a:p>
            <a:pPr/>
            <a:r>
              <a:rPr b="1"/>
              <a:t>Jupyter</a:t>
            </a:r>
            <a:r>
              <a:t>:</a:t>
            </a:r>
            <a:br/>
            <a:r>
              <a:rPr sz="4200">
                <a:latin typeface="Berkeley Mono Regular"/>
                <a:ea typeface="Berkeley Mono Regular"/>
                <a:cs typeface="Berkeley Mono Regular"/>
                <a:sym typeface="Berkeley Mono Regular"/>
              </a:rPr>
              <a:t>&lt;jupyter_start&gt;&lt;jupyter_text&gt;TEXT&lt;jupyter_code&gt;CODE</a:t>
            </a:r>
            <a:br>
              <a:rPr sz="4200">
                <a:latin typeface="Berkeley Mono Regular"/>
                <a:ea typeface="Berkeley Mono Regular"/>
                <a:cs typeface="Berkeley Mono Regular"/>
                <a:sym typeface="Berkeley Mono Regular"/>
              </a:rPr>
            </a:br>
            <a:r>
              <a:rPr sz="4200">
                <a:latin typeface="Berkeley Mono Regular"/>
                <a:ea typeface="Berkeley Mono Regular"/>
                <a:cs typeface="Berkeley Mono Regular"/>
                <a:sym typeface="Berkeley Mono Regular"/>
              </a:rPr>
              <a:t>&lt;jupyter_output&gt;OUTPUT&lt;jupyter_text&gt; ...</a:t>
            </a:r>
            <a:endParaRPr sz="4200">
              <a:latin typeface="Berkeley Mono Regular"/>
              <a:ea typeface="Berkeley Mono Regular"/>
              <a:cs typeface="Berkeley Mono Regular"/>
              <a:sym typeface="Berkeley Mono Regular"/>
            </a:endParaRPr>
          </a:p>
          <a:p>
            <a:pPr/>
            <a:r>
              <a:rPr b="1"/>
              <a:t>Git Commits</a:t>
            </a:r>
            <a:r>
              <a:t>:</a:t>
            </a:r>
            <a:br/>
            <a:r>
              <a:rPr sz="4200">
                <a:latin typeface="Berkeley Mono Regular"/>
                <a:ea typeface="Berkeley Mono Regular"/>
                <a:cs typeface="Berkeley Mono Regular"/>
                <a:sym typeface="Berkeley Mono Regular"/>
              </a:rPr>
              <a:t>&lt;commit_before&gt;code&lt;commit_msg&gt;text&lt;commit_after&gt;code&lt;eos&gt;</a:t>
            </a:r>
          </a:p>
        </p:txBody>
      </p:sp>
      <p:sp>
        <p:nvSpPr>
          <p:cNvPr id="195"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Model Info"/>
          <p:cNvSpPr txBox="1"/>
          <p:nvPr>
            <p:ph type="title"/>
          </p:nvPr>
        </p:nvSpPr>
        <p:spPr>
          <a:prstGeom prst="rect">
            <a:avLst/>
          </a:prstGeom>
        </p:spPr>
        <p:txBody>
          <a:bodyPr/>
          <a:lstStyle/>
          <a:p>
            <a:pPr/>
            <a:r>
              <a:t>Model Info</a:t>
            </a:r>
          </a:p>
        </p:txBody>
      </p:sp>
      <p:sp>
        <p:nvSpPr>
          <p:cNvPr id="198" name="Slide Subtitle"/>
          <p:cNvSpPr txBox="1"/>
          <p:nvPr>
            <p:ph type="body" idx="21"/>
          </p:nvPr>
        </p:nvSpPr>
        <p:spPr>
          <a:prstGeom prst="rect">
            <a:avLst/>
          </a:prstGeom>
        </p:spPr>
        <p:txBody>
          <a:bodyPr/>
          <a:lstStyle/>
          <a:p>
            <a:pPr/>
          </a:p>
        </p:txBody>
      </p:sp>
      <p:sp>
        <p:nvSpPr>
          <p:cNvPr id="199" name="StarCoder is a GPT2-style decoder-only model with:…"/>
          <p:cNvSpPr txBox="1"/>
          <p:nvPr>
            <p:ph type="body" idx="1"/>
          </p:nvPr>
        </p:nvSpPr>
        <p:spPr>
          <a:xfrm>
            <a:off x="1206500" y="3348767"/>
            <a:ext cx="21971000" cy="9155749"/>
          </a:xfrm>
          <a:prstGeom prst="rect">
            <a:avLst/>
          </a:prstGeom>
        </p:spPr>
        <p:txBody>
          <a:bodyPr/>
          <a:lstStyle/>
          <a:p>
            <a:pPr marL="591312" indent="-591312" defTabSz="2365188">
              <a:spcBef>
                <a:spcPts val="4300"/>
              </a:spcBef>
              <a:defRPr sz="4656"/>
            </a:pPr>
            <a:r>
              <a:t>StarCoder is a GPT2-style decoder-only model with:</a:t>
            </a:r>
          </a:p>
          <a:p>
            <a:pPr lvl="1" marL="1182624" indent="-591312" defTabSz="2365188">
              <a:spcBef>
                <a:spcPts val="4300"/>
              </a:spcBef>
              <a:defRPr sz="4656"/>
            </a:pPr>
            <a:r>
              <a:t>Absolute positional encodings</a:t>
            </a:r>
          </a:p>
          <a:p>
            <a:pPr lvl="1" marL="1182624" indent="-591312" defTabSz="2365188">
              <a:spcBef>
                <a:spcPts val="4300"/>
              </a:spcBef>
              <a:defRPr sz="4656"/>
            </a:pPr>
            <a:r>
              <a:t>Context window of 8192 tokens</a:t>
            </a:r>
          </a:p>
          <a:p>
            <a:pPr lvl="2" marL="1773936" indent="-591312" defTabSz="2365188">
              <a:spcBef>
                <a:spcPts val="4300"/>
              </a:spcBef>
              <a:defRPr sz="4656"/>
            </a:pPr>
            <a:r>
              <a:t>~700 lines of code, or ~24,000 characters</a:t>
            </a:r>
          </a:p>
          <a:p>
            <a:pPr lvl="1" marL="1182624" indent="-591312" defTabSz="2365188">
              <a:spcBef>
                <a:spcPts val="4300"/>
              </a:spcBef>
              <a:defRPr sz="4656"/>
            </a:pPr>
            <a:r>
              <a:t>Multi-query attention (MQA)</a:t>
            </a:r>
          </a:p>
          <a:p>
            <a:pPr lvl="2" marL="1773936" indent="-591312" defTabSz="2365188">
              <a:spcBef>
                <a:spcPts val="4300"/>
              </a:spcBef>
              <a:defRPr sz="4656"/>
            </a:pPr>
            <a:r>
              <a:t>Gives big memory savings =&gt; larger batch sizes</a:t>
            </a:r>
          </a:p>
          <a:p>
            <a:pPr lvl="1" marL="1182624" indent="-591312" defTabSz="2365188">
              <a:spcBef>
                <a:spcPts val="4300"/>
              </a:spcBef>
              <a:defRPr sz="4656"/>
            </a:pPr>
            <a:r>
              <a:t>15.5 billion parameters (~32GB of GPU memory required)</a:t>
            </a:r>
          </a:p>
          <a:p>
            <a:pPr lvl="1" marL="1182624" indent="-591312" defTabSz="2365188">
              <a:spcBef>
                <a:spcPts val="4300"/>
              </a:spcBef>
              <a:defRPr sz="4656"/>
            </a:pPr>
            <a:r>
              <a:t>Fill-in-the-Middle</a:t>
            </a:r>
          </a:p>
        </p:txBody>
      </p:sp>
      <p:sp>
        <p:nvSpPr>
          <p:cNvPr id="200"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Fill in the Middle"/>
          <p:cNvSpPr txBox="1"/>
          <p:nvPr>
            <p:ph type="title"/>
          </p:nvPr>
        </p:nvSpPr>
        <p:spPr>
          <a:prstGeom prst="rect">
            <a:avLst/>
          </a:prstGeom>
        </p:spPr>
        <p:txBody>
          <a:bodyPr/>
          <a:lstStyle/>
          <a:p>
            <a:pPr/>
            <a:r>
              <a:t>Fill in the Middle</a:t>
            </a:r>
          </a:p>
        </p:txBody>
      </p:sp>
      <p:sp>
        <p:nvSpPr>
          <p:cNvPr id="203" name="Slide Subtitle"/>
          <p:cNvSpPr txBox="1"/>
          <p:nvPr>
            <p:ph type="body" idx="21"/>
          </p:nvPr>
        </p:nvSpPr>
        <p:spPr>
          <a:prstGeom prst="rect">
            <a:avLst/>
          </a:prstGeom>
        </p:spPr>
        <p:txBody>
          <a:bodyPr/>
          <a:lstStyle/>
          <a:p>
            <a:pPr/>
          </a:p>
        </p:txBody>
      </p:sp>
      <p:sp>
        <p:nvSpPr>
          <p:cNvPr id="204" name="Initially introduced by OpenAI in “Efficient Training of Language Models to Fill in the Middle” (https://arxiv.org/abs/2207.14255)…"/>
          <p:cNvSpPr txBox="1"/>
          <p:nvPr>
            <p:ph type="body" idx="1"/>
          </p:nvPr>
        </p:nvSpPr>
        <p:spPr>
          <a:xfrm>
            <a:off x="1206500" y="3660473"/>
            <a:ext cx="21971000" cy="8844043"/>
          </a:xfrm>
          <a:prstGeom prst="rect">
            <a:avLst/>
          </a:prstGeom>
        </p:spPr>
        <p:txBody>
          <a:bodyPr/>
          <a:lstStyle/>
          <a:p>
            <a:pPr/>
            <a:r>
              <a:t>Initially introduced by OpenAI in “Efficient Training of Language Models to Fill in the Middle” (</a:t>
            </a:r>
            <a:r>
              <a:rPr u="sng">
                <a:hlinkClick r:id="rId2" invalidUrl="" action="" tgtFrame="" tooltip="" history="1" highlightClick="0" endSnd="0"/>
              </a:rPr>
              <a:t>https://arxiv.org/abs/2207.14255</a:t>
            </a:r>
            <a:r>
              <a:t>)</a:t>
            </a:r>
          </a:p>
          <a:p>
            <a:pPr/>
            <a:r>
              <a:t>Simple trick: for some of the training data, take the sample and rearrange it so that the model has to predict the </a:t>
            </a:r>
            <a:r>
              <a:rPr i="1"/>
              <a:t>middle</a:t>
            </a:r>
            <a:r>
              <a:t> instead of the next token</a:t>
            </a:r>
          </a:p>
          <a:p>
            <a:pPr/>
            <a:r>
              <a:t>Example:</a:t>
            </a:r>
            <a:br/>
            <a:r>
              <a:rPr sz="3600">
                <a:solidFill>
                  <a:schemeClr val="accent1"/>
                </a:solidFill>
                <a:latin typeface="Berkeley Mono Regular"/>
                <a:ea typeface="Berkeley Mono Regular"/>
                <a:cs typeface="Berkeley Mono Regular"/>
                <a:sym typeface="Berkeley Mono Regular"/>
              </a:rPr>
              <a:t>public static void main(</a:t>
            </a:r>
            <a:r>
              <a:rPr sz="3600">
                <a:solidFill>
                  <a:schemeClr val="accent3">
                    <a:hueOff val="362282"/>
                    <a:satOff val="31803"/>
                    <a:lumOff val="-18242"/>
                  </a:schemeClr>
                </a:solidFill>
                <a:latin typeface="Berkeley Mono Regular"/>
                <a:ea typeface="Berkeley Mono Regular"/>
                <a:cs typeface="Berkeley Mono Regular"/>
                <a:sym typeface="Berkeley Mono Regular"/>
              </a:rPr>
              <a:t>String[] args</a:t>
            </a:r>
            <a:r>
              <a:rPr sz="3600">
                <a:solidFill>
                  <a:schemeClr val="accent6">
                    <a:satOff val="-20754"/>
                    <a:lumOff val="-16738"/>
                  </a:schemeClr>
                </a:solidFill>
                <a:latin typeface="Berkeley Mono Regular"/>
                <a:ea typeface="Berkeley Mono Regular"/>
                <a:cs typeface="Berkeley Mono Regular"/>
                <a:sym typeface="Berkeley Mono Regular"/>
              </a:rPr>
              <a:t>) {</a:t>
            </a:r>
            <a:br>
              <a:rPr sz="3600">
                <a:solidFill>
                  <a:schemeClr val="accent6">
                    <a:satOff val="-20754"/>
                    <a:lumOff val="-16738"/>
                  </a:schemeClr>
                </a:solidFill>
                <a:latin typeface="Berkeley Mono Regular"/>
                <a:ea typeface="Berkeley Mono Regular"/>
                <a:cs typeface="Berkeley Mono Regular"/>
                <a:sym typeface="Berkeley Mono Regular"/>
              </a:rPr>
            </a:br>
            <a:r>
              <a:t>Becomes:</a:t>
            </a:r>
            <a:br/>
            <a:r>
              <a:rPr sz="3600">
                <a:solidFill>
                  <a:schemeClr val="accent5">
                    <a:hueOff val="-82419"/>
                    <a:satOff val="-9513"/>
                    <a:lumOff val="-16343"/>
                  </a:schemeClr>
                </a:solidFill>
                <a:latin typeface="Berkeley Mono Regular"/>
                <a:ea typeface="Berkeley Mono Regular"/>
                <a:cs typeface="Berkeley Mono Regular"/>
                <a:sym typeface="Berkeley Mono Regular"/>
              </a:rPr>
              <a:t>&lt;fim_start&gt;</a:t>
            </a:r>
            <a:r>
              <a:rPr sz="3600">
                <a:solidFill>
                  <a:schemeClr val="accent1"/>
                </a:solidFill>
                <a:latin typeface="Berkeley Mono Regular"/>
                <a:ea typeface="Berkeley Mono Regular"/>
                <a:cs typeface="Berkeley Mono Regular"/>
                <a:sym typeface="Berkeley Mono Regular"/>
              </a:rPr>
              <a:t>public static void main(</a:t>
            </a:r>
            <a:r>
              <a:rPr sz="3600">
                <a:solidFill>
                  <a:schemeClr val="accent5">
                    <a:hueOff val="-82419"/>
                    <a:satOff val="-9513"/>
                    <a:lumOff val="-16343"/>
                  </a:schemeClr>
                </a:solidFill>
                <a:latin typeface="Berkeley Mono Regular"/>
                <a:ea typeface="Berkeley Mono Regular"/>
                <a:cs typeface="Berkeley Mono Regular"/>
                <a:sym typeface="Berkeley Mono Regular"/>
              </a:rPr>
              <a:t>&lt;fim_end&gt;</a:t>
            </a:r>
            <a:r>
              <a:rPr sz="3600">
                <a:solidFill>
                  <a:schemeClr val="accent6">
                    <a:satOff val="-20754"/>
                    <a:lumOff val="-16738"/>
                  </a:schemeClr>
                </a:solidFill>
                <a:latin typeface="Berkeley Mono Regular"/>
                <a:ea typeface="Berkeley Mono Regular"/>
                <a:cs typeface="Berkeley Mono Regular"/>
                <a:sym typeface="Berkeley Mono Regular"/>
              </a:rPr>
              <a:t>) {</a:t>
            </a:r>
            <a:r>
              <a:rPr sz="3600">
                <a:solidFill>
                  <a:schemeClr val="accent5">
                    <a:hueOff val="-82419"/>
                    <a:satOff val="-9513"/>
                    <a:lumOff val="-16343"/>
                  </a:schemeClr>
                </a:solidFill>
                <a:latin typeface="Berkeley Mono Regular"/>
                <a:ea typeface="Berkeley Mono Regular"/>
                <a:cs typeface="Berkeley Mono Regular"/>
                <a:sym typeface="Berkeley Mono Regular"/>
              </a:rPr>
              <a:t>&lt;fim_middle&gt;</a:t>
            </a:r>
            <a:r>
              <a:rPr sz="3600">
                <a:solidFill>
                  <a:schemeClr val="accent3"/>
                </a:solidFill>
                <a:latin typeface="Berkeley Mono Regular"/>
                <a:ea typeface="Berkeley Mono Regular"/>
                <a:cs typeface="Berkeley Mono Regular"/>
                <a:sym typeface="Berkeley Mono Regular"/>
              </a:rPr>
              <a:t>String[] args</a:t>
            </a:r>
          </a:p>
          <a:p>
            <a:pPr/>
            <a:r>
              <a:t>Now at inference time we can ask the model to generate code with knowledge of what comes before </a:t>
            </a:r>
            <a:r>
              <a:rPr i="1"/>
              <a:t>and</a:t>
            </a:r>
            <a:r>
              <a:t> after the cursor</a:t>
            </a:r>
          </a:p>
        </p:txBody>
      </p:sp>
      <p:sp>
        <p:nvSpPr>
          <p:cNvPr id="205" name="Slide Number"/>
          <p:cNvSpPr txBox="1"/>
          <p:nvPr>
            <p:ph type="sldNum" sz="quarter" idx="2"/>
          </p:nvPr>
        </p:nvSpPr>
        <p:spPr>
          <a:xfrm>
            <a:off x="23463276" y="164158"/>
            <a:ext cx="566218" cy="10686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